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467" r:id="rId5"/>
    <p:sldId id="468" r:id="rId6"/>
    <p:sldId id="461" r:id="rId7"/>
    <p:sldId id="462" r:id="rId8"/>
    <p:sldId id="463" r:id="rId9"/>
    <p:sldId id="464" r:id="rId10"/>
    <p:sldId id="466" r:id="rId11"/>
    <p:sldId id="451" r:id="rId12"/>
    <p:sldId id="455" r:id="rId13"/>
    <p:sldId id="456" r:id="rId14"/>
    <p:sldId id="459" r:id="rId15"/>
    <p:sldId id="4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632"/>
    <a:srgbClr val="333333"/>
    <a:srgbClr val="555863"/>
    <a:srgbClr val="595C67"/>
    <a:srgbClr val="5B5E69"/>
    <a:srgbClr val="4E515A"/>
    <a:srgbClr val="5B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9645A5-F2BA-4767-81C9-3E28BAFE6038}" v="2" dt="2021-10-25T20:38:46.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3803" autoAdjust="0"/>
  </p:normalViewPr>
  <p:slideViewPr>
    <p:cSldViewPr snapToGrid="0">
      <p:cViewPr varScale="1">
        <p:scale>
          <a:sx n="88" d="100"/>
          <a:sy n="88" d="100"/>
        </p:scale>
        <p:origin x="12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Steinlein" userId="e6464636-f477-43ef-b5f7-0ee3b129f98f" providerId="ADAL" clId="{689645A5-F2BA-4767-81C9-3E28BAFE6038}"/>
    <pc:docChg chg="custSel modSld">
      <pc:chgData name="Ellen Steinlein" userId="e6464636-f477-43ef-b5f7-0ee3b129f98f" providerId="ADAL" clId="{689645A5-F2BA-4767-81C9-3E28BAFE6038}" dt="2021-10-25T20:38:46.025" v="5" actId="20577"/>
      <pc:docMkLst>
        <pc:docMk/>
      </pc:docMkLst>
      <pc:sldChg chg="modSp mod">
        <pc:chgData name="Ellen Steinlein" userId="e6464636-f477-43ef-b5f7-0ee3b129f98f" providerId="ADAL" clId="{689645A5-F2BA-4767-81C9-3E28BAFE6038}" dt="2021-10-25T20:28:38.717" v="3" actId="313"/>
        <pc:sldMkLst>
          <pc:docMk/>
          <pc:sldMk cId="3857868696" sldId="459"/>
        </pc:sldMkLst>
        <pc:spChg chg="mod">
          <ac:chgData name="Ellen Steinlein" userId="e6464636-f477-43ef-b5f7-0ee3b129f98f" providerId="ADAL" clId="{689645A5-F2BA-4767-81C9-3E28BAFE6038}" dt="2021-10-25T20:28:38.717" v="3" actId="313"/>
          <ac:spMkLst>
            <pc:docMk/>
            <pc:sldMk cId="3857868696" sldId="459"/>
            <ac:spMk id="4" creationId="{4DF4EDD9-DCAA-4DF6-A88D-9E612FC4836B}"/>
          </ac:spMkLst>
        </pc:spChg>
      </pc:sldChg>
      <pc:sldChg chg="delSp mod">
        <pc:chgData name="Ellen Steinlein" userId="e6464636-f477-43ef-b5f7-0ee3b129f98f" providerId="ADAL" clId="{689645A5-F2BA-4767-81C9-3E28BAFE6038}" dt="2021-10-25T19:49:50.622" v="0" actId="478"/>
        <pc:sldMkLst>
          <pc:docMk/>
          <pc:sldMk cId="1051875060" sldId="461"/>
        </pc:sldMkLst>
        <pc:spChg chg="del">
          <ac:chgData name="Ellen Steinlein" userId="e6464636-f477-43ef-b5f7-0ee3b129f98f" providerId="ADAL" clId="{689645A5-F2BA-4767-81C9-3E28BAFE6038}" dt="2021-10-25T19:49:50.622" v="0" actId="478"/>
          <ac:spMkLst>
            <pc:docMk/>
            <pc:sldMk cId="1051875060" sldId="461"/>
            <ac:spMk id="4" creationId="{4DF4EDD9-DCAA-4DF6-A88D-9E612FC4836B}"/>
          </ac:spMkLst>
        </pc:spChg>
      </pc:sldChg>
      <pc:sldChg chg="modSp modNotesTx">
        <pc:chgData name="Ellen Steinlein" userId="e6464636-f477-43ef-b5f7-0ee3b129f98f" providerId="ADAL" clId="{689645A5-F2BA-4767-81C9-3E28BAFE6038}" dt="2021-10-25T20:38:46.025" v="5" actId="20577"/>
        <pc:sldMkLst>
          <pc:docMk/>
          <pc:sldMk cId="4223523222" sldId="462"/>
        </pc:sldMkLst>
        <pc:spChg chg="mod">
          <ac:chgData name="Ellen Steinlein" userId="e6464636-f477-43ef-b5f7-0ee3b129f98f" providerId="ADAL" clId="{689645A5-F2BA-4767-81C9-3E28BAFE6038}" dt="2021-10-25T20:38:46.025" v="5" actId="20577"/>
          <ac:spMkLst>
            <pc:docMk/>
            <pc:sldMk cId="4223523222" sldId="462"/>
            <ac:spMk id="4" creationId="{4DF4EDD9-DCAA-4DF6-A88D-9E612FC4836B}"/>
          </ac:spMkLst>
        </pc:spChg>
      </pc:sldChg>
      <pc:sldChg chg="delSp mod">
        <pc:chgData name="Ellen Steinlein" userId="e6464636-f477-43ef-b5f7-0ee3b129f98f" providerId="ADAL" clId="{689645A5-F2BA-4767-81C9-3E28BAFE6038}" dt="2021-10-25T19:49:53.847" v="1" actId="478"/>
        <pc:sldMkLst>
          <pc:docMk/>
          <pc:sldMk cId="373884988" sldId="463"/>
        </pc:sldMkLst>
        <pc:spChg chg="del">
          <ac:chgData name="Ellen Steinlein" userId="e6464636-f477-43ef-b5f7-0ee3b129f98f" providerId="ADAL" clId="{689645A5-F2BA-4767-81C9-3E28BAFE6038}" dt="2021-10-25T19:49:53.847" v="1" actId="478"/>
          <ac:spMkLst>
            <pc:docMk/>
            <pc:sldMk cId="373884988" sldId="463"/>
            <ac:spMk id="5" creationId="{62785ACF-18C1-3A46-BDE2-241A318A03B1}"/>
          </ac:spMkLst>
        </pc:spChg>
      </pc:sldChg>
      <pc:sldChg chg="modSp">
        <pc:chgData name="Ellen Steinlein" userId="e6464636-f477-43ef-b5f7-0ee3b129f98f" providerId="ADAL" clId="{689645A5-F2BA-4767-81C9-3E28BAFE6038}" dt="2021-10-25T19:50:11.125" v="2" actId="113"/>
        <pc:sldMkLst>
          <pc:docMk/>
          <pc:sldMk cId="589696972" sldId="464"/>
        </pc:sldMkLst>
        <pc:spChg chg="mod">
          <ac:chgData name="Ellen Steinlein" userId="e6464636-f477-43ef-b5f7-0ee3b129f98f" providerId="ADAL" clId="{689645A5-F2BA-4767-81C9-3E28BAFE6038}" dt="2021-10-25T19:50:11.125" v="2" actId="113"/>
          <ac:spMkLst>
            <pc:docMk/>
            <pc:sldMk cId="589696972" sldId="464"/>
            <ac:spMk id="3" creationId="{6216191C-3D79-4CD0-8C62-1D1214790B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2865D-5B5F-43D8-A2EE-0C0CB124B319}"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23B54-B65A-4BFE-B150-385CB5476170}" type="slidenum">
              <a:rPr lang="en-US" smtClean="0"/>
              <a:t>‹#›</a:t>
            </a:fld>
            <a:endParaRPr lang="en-US"/>
          </a:p>
        </p:txBody>
      </p:sp>
    </p:spTree>
    <p:extLst>
      <p:ext uri="{BB962C8B-B14F-4D97-AF65-F5344CB8AC3E}">
        <p14:creationId xmlns:p14="http://schemas.microsoft.com/office/powerpoint/2010/main" val="172858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Quiz, Breakout Groups, debrief, and then end with large group share.</a:t>
            </a:r>
          </a:p>
        </p:txBody>
      </p:sp>
      <p:sp>
        <p:nvSpPr>
          <p:cNvPr id="4" name="Slide Number Placeholder 3"/>
          <p:cNvSpPr>
            <a:spLocks noGrp="1"/>
          </p:cNvSpPr>
          <p:nvPr>
            <p:ph type="sldNum" sz="quarter" idx="5"/>
          </p:nvPr>
        </p:nvSpPr>
        <p:spPr/>
        <p:txBody>
          <a:bodyPr/>
          <a:lstStyle/>
          <a:p>
            <a:fld id="{DE5E6497-4232-427A-AEB6-A64F66EB84B8}" type="slidenum">
              <a:rPr lang="en-US" smtClean="0"/>
              <a:t>3</a:t>
            </a:fld>
            <a:endParaRPr lang="en-US"/>
          </a:p>
        </p:txBody>
      </p:sp>
    </p:spTree>
    <p:extLst>
      <p:ext uri="{BB962C8B-B14F-4D97-AF65-F5344CB8AC3E}">
        <p14:creationId xmlns:p14="http://schemas.microsoft.com/office/powerpoint/2010/main" val="2191304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future events and workshop dates</a:t>
            </a:r>
          </a:p>
          <a:p>
            <a:endParaRPr lang="en-US" dirty="0"/>
          </a:p>
        </p:txBody>
      </p:sp>
      <p:sp>
        <p:nvSpPr>
          <p:cNvPr id="4" name="Slide Number Placeholder 3"/>
          <p:cNvSpPr>
            <a:spLocks noGrp="1"/>
          </p:cNvSpPr>
          <p:nvPr>
            <p:ph type="sldNum" sz="quarter" idx="5"/>
          </p:nvPr>
        </p:nvSpPr>
        <p:spPr/>
        <p:txBody>
          <a:bodyPr/>
          <a:lstStyle/>
          <a:p>
            <a:fld id="{DE5E6497-4232-427A-AEB6-A64F66EB84B8}" type="slidenum">
              <a:rPr lang="en-US" smtClean="0"/>
              <a:t>12</a:t>
            </a:fld>
            <a:endParaRPr lang="en-US"/>
          </a:p>
        </p:txBody>
      </p:sp>
    </p:spTree>
    <p:extLst>
      <p:ext uri="{BB962C8B-B14F-4D97-AF65-F5344CB8AC3E}">
        <p14:creationId xmlns:p14="http://schemas.microsoft.com/office/powerpoint/2010/main" val="195816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Create your own quiz questions that reflect workshops your participants might have attended. Sample questions are shown below, organized by the Fierce Conversation model.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bg1"/>
                </a:solidFill>
              </a:rPr>
              <a:t>We’re going to start today’s fireside chat with a little quiz to help refresh some of the Fierce concepts taught in the last </a:t>
            </a:r>
            <a:r>
              <a:rPr lang="en-US" sz="1200" i="1" u="sng" dirty="0">
                <a:solidFill>
                  <a:schemeClr val="accent2"/>
                </a:solidFill>
              </a:rPr>
              <a:t>&lt;3 months&gt;</a:t>
            </a:r>
            <a:r>
              <a:rPr lang="en-US" sz="1200" i="1" dirty="0">
                <a:solidFill>
                  <a:schemeClr val="bg1"/>
                </a:solidFill>
              </a:rPr>
              <a:t>. I’m going to give you a couple minutes to go through the 8 questions and write down your responses. The person who gets the most questions answered will win a &lt;</a:t>
            </a:r>
            <a:r>
              <a:rPr lang="en-US" sz="1200" i="1" u="sng" dirty="0" err="1">
                <a:solidFill>
                  <a:schemeClr val="bg1"/>
                </a:solidFill>
              </a:rPr>
              <a:t>starbucks</a:t>
            </a:r>
            <a:r>
              <a:rPr lang="en-US" sz="1200" i="1" u="sng" dirty="0">
                <a:solidFill>
                  <a:schemeClr val="bg1"/>
                </a:solidFill>
              </a:rPr>
              <a:t> gift card</a:t>
            </a:r>
            <a:r>
              <a:rPr lang="en-US" sz="1200" i="1" dirty="0">
                <a:solidFill>
                  <a:schemeClr val="bg1"/>
                </a:solidFill>
              </a:rPr>
              <a:t>!&gt;*</a:t>
            </a:r>
          </a:p>
          <a:p>
            <a:endParaRPr lang="en-US" dirty="0"/>
          </a:p>
          <a:p>
            <a:pPr marL="0" marR="0">
              <a:spcBef>
                <a:spcPts val="0"/>
              </a:spcBef>
              <a:spcAft>
                <a:spcPts val="0"/>
              </a:spcAft>
            </a:pPr>
            <a:r>
              <a:rPr lang="en-US" sz="1800" b="1" dirty="0">
                <a:effectLst/>
                <a:latin typeface="Calibri" panose="020F0502020204030204" pitchFamily="34" charset="0"/>
              </a:rPr>
              <a:t>Foundations</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four objectives of a Fierce Conversation? (Interrogate Reality, Provoke Learning, Tackle Tough Challenges, Enrich the Relationship)</a:t>
            </a:r>
          </a:p>
          <a:p>
            <a:pPr rtl="0" fontAlgn="ctr">
              <a:spcBef>
                <a:spcPts val="0"/>
              </a:spcBef>
              <a:spcAft>
                <a:spcPts val="0"/>
              </a:spcAft>
              <a:buFont typeface="+mj-lt"/>
              <a:buAutoNum type="arabicPeriod"/>
            </a:pPr>
            <a:r>
              <a:rPr lang="en-US" sz="1800" b="0" i="0" dirty="0">
                <a:effectLst/>
                <a:latin typeface="Calibri" panose="020F0502020204030204" pitchFamily="34" charset="0"/>
              </a:rPr>
              <a:t>If it is to be, its _________________ . (Up to me)</a:t>
            </a:r>
          </a:p>
          <a:p>
            <a:pPr rtl="0" fontAlgn="ctr">
              <a:spcBef>
                <a:spcPts val="0"/>
              </a:spcBef>
              <a:spcAft>
                <a:spcPts val="0"/>
              </a:spcAft>
              <a:buFont typeface="+mj-lt"/>
              <a:buAutoNum type="arabicPeriod"/>
            </a:pPr>
            <a:r>
              <a:rPr lang="en-US" sz="1800" b="0" i="0" dirty="0">
                <a:effectLst/>
                <a:latin typeface="Calibri" panose="020F0502020204030204" pitchFamily="34" charset="0"/>
              </a:rPr>
              <a:t>Master the courage to __________ ______. (Interrogate Reality)</a:t>
            </a:r>
          </a:p>
          <a:p>
            <a:pPr rtl="0" fontAlgn="ctr">
              <a:spcBef>
                <a:spcPts val="0"/>
              </a:spcBef>
              <a:spcAft>
                <a:spcPts val="0"/>
              </a:spcAft>
              <a:buFont typeface="+mj-lt"/>
              <a:buAutoNum type="arabicPeriod"/>
            </a:pPr>
            <a:r>
              <a:rPr lang="en-US" sz="1800" b="0" i="0" dirty="0">
                <a:effectLst/>
                <a:latin typeface="Calibri" panose="020F0502020204030204" pitchFamily="34" charset="0"/>
              </a:rPr>
              <a:t>How did the character from Ernest Hemingway’s book, </a:t>
            </a:r>
            <a:r>
              <a:rPr lang="en-US" sz="1800" b="0" i="1" dirty="0">
                <a:effectLst/>
                <a:latin typeface="Calibri" panose="020F0502020204030204" pitchFamily="34" charset="0"/>
              </a:rPr>
              <a:t>The Sun Also Rises, </a:t>
            </a:r>
            <a:r>
              <a:rPr lang="en-US" sz="1800" b="0" i="0" dirty="0">
                <a:effectLst/>
                <a:latin typeface="Calibri" panose="020F0502020204030204" pitchFamily="34" charset="0"/>
              </a:rPr>
              <a:t>go bankrupt? (Gradually, then suddenly)</a:t>
            </a:r>
          </a:p>
          <a:p>
            <a:pPr rtl="0" fontAlgn="ctr">
              <a:spcBef>
                <a:spcPts val="0"/>
              </a:spcBef>
              <a:spcAft>
                <a:spcPts val="0"/>
              </a:spcAft>
              <a:buFont typeface="+mj-lt"/>
              <a:buAutoNum type="arabicPeriod"/>
            </a:pPr>
            <a:r>
              <a:rPr lang="en-US" sz="1800" b="0" i="0" dirty="0">
                <a:effectLst/>
                <a:latin typeface="Calibri" panose="020F0502020204030204" pitchFamily="34" charset="0"/>
              </a:rPr>
              <a:t>Come out from _____ ________, into the conversation and make it real. (Behind yourself)</a:t>
            </a:r>
          </a:p>
          <a:p>
            <a:pPr rtl="0" fontAlgn="ctr">
              <a:spcBef>
                <a:spcPts val="0"/>
              </a:spcBef>
              <a:spcAft>
                <a:spcPts val="0"/>
              </a:spcAft>
              <a:buFont typeface="+mj-lt"/>
              <a:buAutoNum type="arabicPeriod"/>
            </a:pPr>
            <a:r>
              <a:rPr lang="en-US" sz="1800" b="0" i="0" dirty="0">
                <a:effectLst/>
                <a:latin typeface="Calibri" panose="020F0502020204030204" pitchFamily="34" charset="0"/>
              </a:rPr>
              <a:t>Let _____________ do the heavy lifting . (Silence)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most commonly overlooked objective of a Fierce Conversation? (Enriching the relationship)</a:t>
            </a:r>
          </a:p>
          <a:p>
            <a:pPr rtl="0" fontAlgn="ctr">
              <a:spcBef>
                <a:spcPts val="0"/>
              </a:spcBef>
              <a:spcAft>
                <a:spcPts val="0"/>
              </a:spcAft>
              <a:buFont typeface="+mj-lt"/>
              <a:buAutoNum type="arabicPeriod"/>
            </a:pPr>
            <a:r>
              <a:rPr lang="en-US" sz="1800" b="0" i="0" dirty="0">
                <a:effectLst/>
                <a:latin typeface="Calibri" panose="020F0502020204030204" pitchFamily="34" charset="0"/>
              </a:rPr>
              <a:t>All conversations are ______ ________ and sometimes they involve _______ __________. (With myself,  other people)</a:t>
            </a:r>
          </a:p>
          <a:p>
            <a:pPr rtl="0" fontAlgn="ctr">
              <a:spcBef>
                <a:spcPts val="0"/>
              </a:spcBef>
              <a:spcAft>
                <a:spcPts val="0"/>
              </a:spcAft>
              <a:buFont typeface="+mj-lt"/>
              <a:buAutoNum type="arabicPeriod"/>
            </a:pPr>
            <a:r>
              <a:rPr lang="en-US" sz="1800" b="0" i="0" dirty="0">
                <a:effectLst/>
                <a:latin typeface="Calibri" panose="020F0502020204030204" pitchFamily="34" charset="0"/>
              </a:rPr>
              <a:t>While no single conversation is guaranteed to change the trajectory of a career, a company, a relationship, or a life, ______ ___________ _______________ ____. (Any single conversation can)</a:t>
            </a:r>
          </a:p>
          <a:p>
            <a:pPr rtl="0" fontAlgn="ctr">
              <a:spcBef>
                <a:spcPts val="0"/>
              </a:spcBef>
              <a:spcAft>
                <a:spcPts val="0"/>
              </a:spcAft>
              <a:buFont typeface="+mj-lt"/>
              <a:buAutoNum type="arabicPeriod"/>
            </a:pPr>
            <a:r>
              <a:rPr lang="en-US" sz="1800" b="0" i="0" dirty="0">
                <a:effectLst/>
                <a:latin typeface="Calibri" panose="020F0502020204030204" pitchFamily="34" charset="0"/>
              </a:rPr>
              <a:t>Take responsibility for your emotional ___________ .  (Wake)</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 Team</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What types of conversations would you use the Beach Ball Model for? (Team conversations)</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always use the beach ball model in all team meetings.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A beach ball conversation requires consensus before any decision is finalized.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The ________________ of inclusion is when someone has made up their mind and still invites your input.</a:t>
            </a:r>
          </a:p>
          <a:p>
            <a:pPr rtl="0" fontAlgn="ctr">
              <a:spcBef>
                <a:spcPts val="0"/>
              </a:spcBef>
              <a:spcAft>
                <a:spcPts val="0"/>
              </a:spcAft>
              <a:buFont typeface="+mj-lt"/>
              <a:buAutoNum type="arabicPeriod"/>
            </a:pPr>
            <a:r>
              <a:rPr lang="en-US" sz="1800" b="0" i="0" dirty="0">
                <a:effectLst/>
                <a:latin typeface="Calibri" panose="020F0502020204030204" pitchFamily="34" charset="0"/>
              </a:rPr>
              <a:t>There are two kinds of processors, internal processes who think first before they speak, and _____________ processes who think while they are speaking.</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invite others who share the same perspective as you ton your Beach Ball meeting.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never ask for someone to write their opinions and sign with their name to submit to you at the end of the beach ball meeting.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When you open a beach ball meeting you should share your opinion first before inviting other perspectives. (True)</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 Delegate</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four levels of the delegation model?</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An individual with a leaf level responsibility has full decision making authority over the responsibility.</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always start a new employee at the root level of decision making on all his/her tasks.</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Even if I don't have a direct report to delegate to, I can still utilize the Decision Tree Model of delegation on other ways.</a:t>
            </a:r>
          </a:p>
          <a:p>
            <a:pPr rtl="0" fontAlgn="ctr">
              <a:spcBef>
                <a:spcPts val="0"/>
              </a:spcBef>
              <a:spcAft>
                <a:spcPts val="0"/>
              </a:spcAft>
              <a:buFont typeface="+mj-lt"/>
              <a:buAutoNum type="arabicPeriod"/>
            </a:pPr>
            <a:r>
              <a:rPr lang="en-US" sz="1800" b="0" i="0" dirty="0">
                <a:effectLst/>
                <a:latin typeface="Calibri" panose="020F0502020204030204" pitchFamily="34" charset="0"/>
              </a:rPr>
              <a:t>What are ways you can utilize the Decision Tree Model if you don't have a direct report to delegate to?</a:t>
            </a:r>
          </a:p>
          <a:p>
            <a:pPr rtl="0" fontAlgn="ctr">
              <a:spcBef>
                <a:spcPts val="0"/>
              </a:spcBef>
              <a:spcAft>
                <a:spcPts val="0"/>
              </a:spcAft>
              <a:buFont typeface="+mj-lt"/>
              <a:buAutoNum type="arabicPeriod"/>
            </a:pPr>
            <a:r>
              <a:rPr lang="en-US" sz="1800" b="0" i="0" dirty="0">
                <a:effectLst/>
                <a:latin typeface="Calibri" panose="020F0502020204030204" pitchFamily="34" charset="0"/>
              </a:rPr>
              <a:t>What types of responsibilities should you delegate for development? </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only delegate to your star players.</a:t>
            </a:r>
          </a:p>
          <a:p>
            <a:pPr rtl="0" fontAlgn="ctr">
              <a:spcBef>
                <a:spcPts val="0"/>
              </a:spcBef>
              <a:spcAft>
                <a:spcPts val="0"/>
              </a:spcAft>
              <a:buFont typeface="+mj-lt"/>
              <a:buAutoNum type="arabicPeriod"/>
            </a:pPr>
            <a:r>
              <a:rPr lang="en-US" sz="1800" b="0" i="0" dirty="0">
                <a:effectLst/>
                <a:latin typeface="Calibri" panose="020F0502020204030204" pitchFamily="34" charset="0"/>
              </a:rPr>
              <a:t>The ______ level of decision making on the Decision Tree Model means you want the individual to make the decision and act on it, then report back to you.</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 Coach</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Coaching is developing others to ___________ and embrace their own solutions. (Generate) </a:t>
            </a:r>
          </a:p>
          <a:p>
            <a:pPr rtl="0" fontAlgn="ctr">
              <a:spcBef>
                <a:spcPts val="0"/>
              </a:spcBef>
              <a:spcAft>
                <a:spcPts val="0"/>
              </a:spcAft>
              <a:buFont typeface="+mj-lt"/>
              <a:buAutoNum type="arabicPeriod"/>
            </a:pPr>
            <a:r>
              <a:rPr lang="en-US" sz="1800" b="0" i="0" dirty="0">
                <a:effectLst/>
                <a:latin typeface="Calibri" panose="020F0502020204030204" pitchFamily="34" charset="0"/>
              </a:rPr>
              <a:t>What kind of conversations do you use the Mineral Rights Model for? (Coaching)</a:t>
            </a: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3 elements of Fierce Coaching? (No advice giving, no coaching by checklist, head and heart engaged)</a:t>
            </a:r>
          </a:p>
          <a:p>
            <a:pPr rtl="0" fontAlgn="ctr">
              <a:spcBef>
                <a:spcPts val="0"/>
              </a:spcBef>
              <a:spcAft>
                <a:spcPts val="0"/>
              </a:spcAft>
              <a:buFont typeface="+mj-lt"/>
              <a:buAutoNum type="arabicPeriod"/>
            </a:pPr>
            <a:r>
              <a:rPr lang="en-US" sz="1800" b="0" i="0" dirty="0">
                <a:effectLst/>
                <a:latin typeface="Calibri" panose="020F0502020204030204" pitchFamily="34" charset="0"/>
              </a:rPr>
              <a:t>What question should you ask 3 times in the coaching conversation? (What else?)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ask about someone's emotions when they consider the impact of the issue they are discussing. (True)</a:t>
            </a:r>
          </a:p>
          <a:p>
            <a:pPr rtl="0" fontAlgn="ctr">
              <a:spcBef>
                <a:spcPts val="0"/>
              </a:spcBef>
              <a:spcAft>
                <a:spcPts val="0"/>
              </a:spcAft>
              <a:buFont typeface="+mj-lt"/>
              <a:buAutoNum type="arabicPeriod"/>
            </a:pPr>
            <a:r>
              <a:rPr lang="en-US" sz="1800" b="0" i="0" dirty="0">
                <a:effectLst/>
                <a:latin typeface="Calibri" panose="020F0502020204030204" pitchFamily="34" charset="0"/>
              </a:rPr>
              <a:t>Why do we tap into emotions when we coach others? (Emotions create the impetus for change)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first step in a coaching conversation? (Identify the issue)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last step in a coaching conversation? (Commit to action)</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Feedback</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Fierce Feedback is a conversation in which we help ourselves and others stay away during "_________" so that we arrive at our desired "____________." (</a:t>
            </a:r>
            <a:r>
              <a:rPr lang="en-US" sz="1800" b="0" i="0" dirty="0" err="1">
                <a:effectLst/>
                <a:latin typeface="Calibri" panose="020F0502020204030204" pitchFamily="34" charset="0"/>
              </a:rPr>
              <a:t>Graduallys</a:t>
            </a:r>
            <a:r>
              <a:rPr lang="en-US" sz="1800" b="0" i="0" dirty="0">
                <a:effectLst/>
                <a:latin typeface="Calibri" panose="020F0502020204030204" pitchFamily="34" charset="0"/>
              </a:rPr>
              <a:t>, </a:t>
            </a:r>
            <a:r>
              <a:rPr lang="en-US" sz="1800" b="0" i="0" dirty="0" err="1">
                <a:effectLst/>
                <a:latin typeface="Calibri" panose="020F0502020204030204" pitchFamily="34" charset="0"/>
              </a:rPr>
              <a:t>suddenlys</a:t>
            </a:r>
            <a:r>
              <a:rPr lang="en-US" sz="1800" b="0" i="0" dirty="0">
                <a:effectLst/>
                <a:latin typeface="Calibri" panose="020F0502020204030204" pitchFamily="34" charset="0"/>
              </a:rPr>
              <a:t>)</a:t>
            </a: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three steps of the Fierce Waypoint Model? (Experience, Explore, Explain)</a:t>
            </a:r>
          </a:p>
          <a:p>
            <a:pPr rtl="0" fontAlgn="ctr">
              <a:spcBef>
                <a:spcPts val="0"/>
              </a:spcBef>
              <a:spcAft>
                <a:spcPts val="0"/>
              </a:spcAft>
              <a:buFont typeface="+mj-lt"/>
              <a:buAutoNum type="arabicPeriod"/>
            </a:pPr>
            <a:r>
              <a:rPr lang="en-US" sz="1800" b="0" i="0" dirty="0">
                <a:effectLst/>
                <a:latin typeface="Calibri" panose="020F0502020204030204" pitchFamily="34" charset="0"/>
              </a:rPr>
              <a:t>What are the two words you should always say after receiving feedback? (Thank You)</a:t>
            </a:r>
          </a:p>
          <a:p>
            <a:pPr rtl="0" fontAlgn="ctr">
              <a:spcBef>
                <a:spcPts val="0"/>
              </a:spcBef>
              <a:spcAft>
                <a:spcPts val="0"/>
              </a:spcAft>
              <a:buFont typeface="+mj-lt"/>
              <a:buAutoNum type="arabicPeriod"/>
            </a:pPr>
            <a:r>
              <a:rPr lang="en-US" sz="1800" b="0" i="0" dirty="0">
                <a:effectLst/>
                <a:latin typeface="Calibri" panose="020F0502020204030204" pitchFamily="34" charset="0"/>
              </a:rPr>
              <a:t>What should you always check before delivering feedback? (Your true intention)</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always go to the explain step of the Waypoint Model.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When sharing your experience in the Waypoint Model, you should refrain from adding your opinion of the behavior you witnessed. (True)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When receiving feedback, you should remain curious by asking questions and paraphrases for clarification without getting defensive. (True)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What sets the Fierce Feedback model apart from others is the Explore phase of the conversation. (True)</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Confront</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All confrontation is a search for the ___________. (Truth)</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You should start your confrontation conversations with some praise to get the other party warmed up.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Preparation for a confrontation conversation is crucial. It is not a conversation you want to wing. (True)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It's helpful to make a list of all the issues you have with someone and deliver it all at once.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first step of the confrontation model? (Name the issue)What are some common reactions when confronted? (Deny, deflect, defend)</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It's important to invite the other party's perspective after you share your opening statement. (True)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final step of the Confrontation model? (Make a new agreement)</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Ways to stay engaged in a confrontation are: using paraphrasing , ask questions for clarification, remaining calm, and getting curious. (True)</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Accountability</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a:effectLst/>
                <a:latin typeface="Calibri" panose="020F0502020204030204" pitchFamily="34" charset="0"/>
              </a:rPr>
              <a:t>Fierce Accountability is a __________ to take responsibility for results; a bias towards solution, action. (Desire)</a:t>
            </a:r>
          </a:p>
          <a:p>
            <a:pPr rtl="0" fontAlgn="ctr">
              <a:spcBef>
                <a:spcPts val="0"/>
              </a:spcBef>
              <a:spcAft>
                <a:spcPts val="0"/>
              </a:spcAft>
              <a:buFont typeface="+mj-lt"/>
              <a:buAutoNum type="arabicPeriod"/>
            </a:pPr>
            <a:r>
              <a:rPr lang="en-US" sz="1800" b="0" i="0" dirty="0">
                <a:effectLst/>
                <a:latin typeface="Calibri" panose="020F0502020204030204" pitchFamily="34" charset="0"/>
              </a:rPr>
              <a:t>Tangible results are ____________ of us. (Outside of us)</a:t>
            </a:r>
          </a:p>
          <a:p>
            <a:pPr rtl="0" fontAlgn="ctr">
              <a:spcBef>
                <a:spcPts val="0"/>
              </a:spcBef>
              <a:spcAft>
                <a:spcPts val="0"/>
              </a:spcAft>
              <a:buFont typeface="+mj-lt"/>
              <a:buAutoNum type="arabicPeriod"/>
            </a:pPr>
            <a:r>
              <a:rPr lang="en-US" sz="1800" b="0" i="0" dirty="0">
                <a:effectLst/>
                <a:latin typeface="Calibri" panose="020F0502020204030204" pitchFamily="34" charset="0"/>
              </a:rPr>
              <a:t>Intangible results are ______________ of us. (Inside of us)</a:t>
            </a:r>
          </a:p>
          <a:p>
            <a:pPr rtl="0" fontAlgn="ctr">
              <a:spcBef>
                <a:spcPts val="0"/>
              </a:spcBef>
              <a:spcAft>
                <a:spcPts val="0"/>
              </a:spcAft>
              <a:buFont typeface="+mj-lt"/>
              <a:buAutoNum type="arabicPeriod"/>
            </a:pPr>
            <a:r>
              <a:rPr lang="en-US" sz="1800" b="0" i="0" dirty="0">
                <a:effectLst/>
                <a:latin typeface="Calibri" panose="020F0502020204030204" pitchFamily="34" charset="0"/>
              </a:rPr>
              <a:t>Fear, reward, and ___________ are common ways we get others to be accountable.</a:t>
            </a:r>
          </a:p>
          <a:p>
            <a:pPr rtl="0" fontAlgn="ctr">
              <a:spcBef>
                <a:spcPts val="0"/>
              </a:spcBef>
              <a:spcAft>
                <a:spcPts val="0"/>
              </a:spcAft>
              <a:buFont typeface="+mj-lt"/>
              <a:buAutoNum type="arabicPeriod"/>
            </a:pPr>
            <a:r>
              <a:rPr lang="en-US" sz="1800" b="0" i="0" dirty="0">
                <a:effectLst/>
                <a:latin typeface="Calibri" panose="020F0502020204030204" pitchFamily="34" charset="0"/>
              </a:rPr>
              <a:t>What is the difference between the victim mindset and the Accountability cycle? (Context)</a:t>
            </a:r>
          </a:p>
          <a:p>
            <a:pPr rtl="0" fontAlgn="ctr">
              <a:spcBef>
                <a:spcPts val="0"/>
              </a:spcBef>
              <a:spcAft>
                <a:spcPts val="0"/>
              </a:spcAft>
              <a:buFont typeface="+mj-lt"/>
              <a:buAutoNum type="arabicPeriod"/>
            </a:pPr>
            <a:r>
              <a:rPr lang="en-US" sz="1800" b="0" i="0" dirty="0">
                <a:effectLst/>
                <a:latin typeface="Calibri" panose="020F0502020204030204" pitchFamily="34" charset="0"/>
              </a:rPr>
              <a:t>_______________ creates results. (Context)</a:t>
            </a:r>
          </a:p>
          <a:p>
            <a:pPr rtl="0" fontAlgn="ctr">
              <a:spcBef>
                <a:spcPts val="0"/>
              </a:spcBef>
              <a:spcAft>
                <a:spcPts val="0"/>
              </a:spcAft>
              <a:buFont typeface="+mj-lt"/>
              <a:buAutoNum type="arabicPeriod"/>
            </a:pPr>
            <a:r>
              <a:rPr lang="en-US" sz="1800" b="0" i="0" dirty="0">
                <a:effectLst/>
                <a:latin typeface="Calibri" panose="020F0502020204030204" pitchFamily="34" charset="0"/>
              </a:rPr>
              <a:t>When the cards are stacked against us and we aren't set up for success, the question to ask is, "Given all these things are true, _______ can I do?" (What)</a:t>
            </a:r>
          </a:p>
          <a:p>
            <a:pPr rtl="0" fontAlgn="ctr">
              <a:spcBef>
                <a:spcPts val="0"/>
              </a:spcBef>
              <a:spcAft>
                <a:spcPts val="0"/>
              </a:spcAft>
              <a:buFont typeface="+mj-lt"/>
              <a:buAutoNum type="arabicPeriod"/>
            </a:pPr>
            <a:r>
              <a:rPr lang="en-US" sz="1800" b="0" i="0" dirty="0">
                <a:effectLst/>
                <a:latin typeface="Calibri" panose="020F0502020204030204" pitchFamily="34" charset="0"/>
              </a:rPr>
              <a:t>What's the best approach to help others hold themselves accountable? (Coaching)</a:t>
            </a:r>
          </a:p>
          <a:p>
            <a:pPr marL="34290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rPr>
              <a:t>Negotiation</a:t>
            </a:r>
            <a:endParaRPr lang="en-US" sz="1800" dirty="0">
              <a:effectLst/>
              <a:latin typeface="Calibri" panose="020F0502020204030204" pitchFamily="34" charset="0"/>
            </a:endParaRPr>
          </a:p>
          <a:p>
            <a:pPr rtl="0" fontAlgn="ctr">
              <a:spcBef>
                <a:spcPts val="0"/>
              </a:spcBef>
              <a:spcAft>
                <a:spcPts val="0"/>
              </a:spcAft>
              <a:buFont typeface="+mj-lt"/>
              <a:buAutoNum type="arabicPeriod"/>
            </a:pPr>
            <a:r>
              <a:rPr lang="en-US" sz="1800" b="0" i="0" dirty="0" err="1">
                <a:effectLst/>
                <a:latin typeface="Calibri" panose="020F0502020204030204" pitchFamily="34" charset="0"/>
              </a:rPr>
              <a:t>ZoPa</a:t>
            </a:r>
            <a:r>
              <a:rPr lang="en-US" sz="1800" b="0" i="0" dirty="0">
                <a:effectLst/>
                <a:latin typeface="Calibri" panose="020F0502020204030204" pitchFamily="34" charset="0"/>
              </a:rPr>
              <a:t> stands for the Zone of _________________ acceptance. (Possible)</a:t>
            </a:r>
          </a:p>
          <a:p>
            <a:pPr rtl="0" fontAlgn="ctr">
              <a:spcBef>
                <a:spcPts val="0"/>
              </a:spcBef>
              <a:spcAft>
                <a:spcPts val="0"/>
              </a:spcAft>
              <a:buFont typeface="+mj-lt"/>
              <a:buAutoNum type="arabicPeriod"/>
            </a:pPr>
            <a:r>
              <a:rPr lang="en-US" sz="1800" b="0" i="0" dirty="0">
                <a:effectLst/>
                <a:latin typeface="Calibri" panose="020F0502020204030204" pitchFamily="34" charset="0"/>
              </a:rPr>
              <a:t>The 5 factors of emotional intelligence include: self-awareness, self-regulation, ________________, _____________, and motivation. (Empathy, Socialization)</a:t>
            </a:r>
          </a:p>
          <a:p>
            <a:pPr rtl="0" fontAlgn="ctr">
              <a:spcBef>
                <a:spcPts val="0"/>
              </a:spcBef>
              <a:spcAft>
                <a:spcPts val="0"/>
              </a:spcAft>
              <a:buFont typeface="+mj-lt"/>
              <a:buAutoNum type="arabicPeriod"/>
            </a:pPr>
            <a:r>
              <a:rPr lang="en-US" sz="1800" b="0" i="0" dirty="0" err="1">
                <a:effectLst/>
                <a:latin typeface="Calibri" panose="020F0502020204030204" pitchFamily="34" charset="0"/>
              </a:rPr>
              <a:t>CLiCk</a:t>
            </a:r>
            <a:r>
              <a:rPr lang="en-US" sz="1800" b="0" i="0" dirty="0">
                <a:effectLst/>
                <a:latin typeface="Calibri" panose="020F0502020204030204" pitchFamily="34" charset="0"/>
              </a:rPr>
              <a:t> stands for: _________________, listen intently, and _______________ knowledge. (Curiosity, Clarify)</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the hard style of negotiation focuses on enriching the relationship.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Fierce Negotiations are competitive and relational. (True)</a:t>
            </a:r>
          </a:p>
          <a:p>
            <a:pPr rtl="0" fontAlgn="ctr">
              <a:spcBef>
                <a:spcPts val="0"/>
              </a:spcBef>
              <a:spcAft>
                <a:spcPts val="0"/>
              </a:spcAft>
              <a:buFont typeface="+mj-lt"/>
              <a:buAutoNum type="arabicPeriod"/>
            </a:pPr>
            <a:r>
              <a:rPr lang="en-US" sz="1800" b="0" i="0" dirty="0">
                <a:effectLst/>
                <a:latin typeface="Calibri" panose="020F0502020204030204" pitchFamily="34" charset="0"/>
              </a:rPr>
              <a:t>A Fierce Negotiation is a conversation between people try to reach an agreement which yields the best deal and _________ _____ _________________. (Enrich the relationship)</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it's easier for people to say Yes, than No. (False)</a:t>
            </a:r>
          </a:p>
          <a:p>
            <a:pPr rtl="0" fontAlgn="ctr">
              <a:spcBef>
                <a:spcPts val="0"/>
              </a:spcBef>
              <a:spcAft>
                <a:spcPts val="0"/>
              </a:spcAft>
              <a:buFont typeface="+mj-lt"/>
              <a:buAutoNum type="arabicPeriod"/>
            </a:pPr>
            <a:r>
              <a:rPr lang="en-US" sz="1800" b="0" i="0" dirty="0">
                <a:effectLst/>
                <a:latin typeface="Calibri" panose="020F0502020204030204" pitchFamily="34" charset="0"/>
              </a:rPr>
              <a:t>True or false: brainstorming is a key component of the Fierce Negotiation model. (True)</a:t>
            </a:r>
          </a:p>
          <a:p>
            <a:endParaRPr lang="en-US" dirty="0"/>
          </a:p>
        </p:txBody>
      </p:sp>
      <p:sp>
        <p:nvSpPr>
          <p:cNvPr id="4" name="Slide Number Placeholder 3"/>
          <p:cNvSpPr>
            <a:spLocks noGrp="1"/>
          </p:cNvSpPr>
          <p:nvPr>
            <p:ph type="sldNum" sz="quarter" idx="5"/>
          </p:nvPr>
        </p:nvSpPr>
        <p:spPr/>
        <p:txBody>
          <a:bodyPr/>
          <a:lstStyle/>
          <a:p>
            <a:fld id="{DE5E6497-4232-427A-AEB6-A64F66EB84B8}" type="slidenum">
              <a:rPr lang="en-US" smtClean="0"/>
              <a:t>4</a:t>
            </a:fld>
            <a:endParaRPr lang="en-US"/>
          </a:p>
        </p:txBody>
      </p:sp>
    </p:spTree>
    <p:extLst>
      <p:ext uri="{BB962C8B-B14F-4D97-AF65-F5344CB8AC3E}">
        <p14:creationId xmlns:p14="http://schemas.microsoft.com/office/powerpoint/2010/main" val="64786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the 4 objectives</a:t>
            </a:r>
          </a:p>
        </p:txBody>
      </p:sp>
      <p:sp>
        <p:nvSpPr>
          <p:cNvPr id="4" name="Slide Number Placeholder 3"/>
          <p:cNvSpPr>
            <a:spLocks noGrp="1"/>
          </p:cNvSpPr>
          <p:nvPr>
            <p:ph type="sldNum" sz="quarter" idx="5"/>
          </p:nvPr>
        </p:nvSpPr>
        <p:spPr/>
        <p:txBody>
          <a:bodyPr/>
          <a:lstStyle/>
          <a:p>
            <a:fld id="{5B223B54-B65A-4BFE-B150-385CB5476170}" type="slidenum">
              <a:rPr lang="en-US" smtClean="0"/>
              <a:t>5</a:t>
            </a:fld>
            <a:endParaRPr lang="en-US"/>
          </a:p>
        </p:txBody>
      </p:sp>
    </p:spTree>
    <p:extLst>
      <p:ext uri="{BB962C8B-B14F-4D97-AF65-F5344CB8AC3E}">
        <p14:creationId xmlns:p14="http://schemas.microsoft.com/office/powerpoint/2010/main" val="100417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start with a review of the Transformational Ideas. Who would like to read them?</a:t>
            </a:r>
          </a:p>
          <a:p>
            <a:endParaRPr lang="en-US"/>
          </a:p>
        </p:txBody>
      </p:sp>
      <p:sp>
        <p:nvSpPr>
          <p:cNvPr id="4" name="Slide Number Placeholder 3"/>
          <p:cNvSpPr>
            <a:spLocks noGrp="1"/>
          </p:cNvSpPr>
          <p:nvPr>
            <p:ph type="sldNum" sz="quarter" idx="5"/>
          </p:nvPr>
        </p:nvSpPr>
        <p:spPr/>
        <p:txBody>
          <a:bodyPr/>
          <a:lstStyle/>
          <a:p>
            <a:fld id="{24C05AC3-9378-4DCE-A3D5-FD7B273F9648}" type="slidenum">
              <a:rPr lang="en-US" smtClean="0"/>
              <a:t>6</a:t>
            </a:fld>
            <a:endParaRPr lang="en-US"/>
          </a:p>
        </p:txBody>
      </p:sp>
    </p:spTree>
    <p:extLst>
      <p:ext uri="{BB962C8B-B14F-4D97-AF65-F5344CB8AC3E}">
        <p14:creationId xmlns:p14="http://schemas.microsoft.com/office/powerpoint/2010/main" val="1332254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7 principles</a:t>
            </a:r>
          </a:p>
          <a:p>
            <a:endParaRPr lang="en-US" dirty="0"/>
          </a:p>
        </p:txBody>
      </p:sp>
      <p:sp>
        <p:nvSpPr>
          <p:cNvPr id="4" name="Slide Number Placeholder 3"/>
          <p:cNvSpPr>
            <a:spLocks noGrp="1"/>
          </p:cNvSpPr>
          <p:nvPr>
            <p:ph type="sldNum" sz="quarter" idx="5"/>
          </p:nvPr>
        </p:nvSpPr>
        <p:spPr/>
        <p:txBody>
          <a:bodyPr/>
          <a:lstStyle/>
          <a:p>
            <a:fld id="{5B223B54-B65A-4BFE-B150-385CB5476170}" type="slidenum">
              <a:rPr lang="en-US" smtClean="0"/>
              <a:t>7</a:t>
            </a:fld>
            <a:endParaRPr lang="en-US"/>
          </a:p>
        </p:txBody>
      </p:sp>
    </p:spTree>
    <p:extLst>
      <p:ext uri="{BB962C8B-B14F-4D97-AF65-F5344CB8AC3E}">
        <p14:creationId xmlns:p14="http://schemas.microsoft.com/office/powerpoint/2010/main" val="3088144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Debrief: invite participants to share out from their breakout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Probe for deeper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the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difficult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did you 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would you have done differently</a:t>
            </a:r>
          </a:p>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8</a:t>
            </a:fld>
            <a:endParaRPr lang="en-US"/>
          </a:p>
        </p:txBody>
      </p:sp>
    </p:spTree>
    <p:extLst>
      <p:ext uri="{BB962C8B-B14F-4D97-AF65-F5344CB8AC3E}">
        <p14:creationId xmlns:p14="http://schemas.microsoft.com/office/powerpoint/2010/main" val="2930487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Debrief: invite participants to share out from their breakout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Probe for deeper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the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was difficult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did you 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what would you have done differently</a:t>
            </a:r>
          </a:p>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9</a:t>
            </a:fld>
            <a:endParaRPr lang="en-US"/>
          </a:p>
        </p:txBody>
      </p:sp>
    </p:spTree>
    <p:extLst>
      <p:ext uri="{BB962C8B-B14F-4D97-AF65-F5344CB8AC3E}">
        <p14:creationId xmlns:p14="http://schemas.microsoft.com/office/powerpoint/2010/main" val="3168307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10</a:t>
            </a:fld>
            <a:endParaRPr lang="en-US"/>
          </a:p>
        </p:txBody>
      </p:sp>
    </p:spTree>
    <p:extLst>
      <p:ext uri="{BB962C8B-B14F-4D97-AF65-F5344CB8AC3E}">
        <p14:creationId xmlns:p14="http://schemas.microsoft.com/office/powerpoint/2010/main" val="9081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a:t>Fierce Connect App</a:t>
            </a:r>
            <a:r>
              <a:rPr lang="en-US"/>
              <a:t>: it’s a tool available for you in the spur of the moment when you realize you need to have a beach ball conversation or a coaching conversation. You can capture your notes on your smart device and print it out when you’re ready to engage in the conversation.</a:t>
            </a:r>
          </a:p>
          <a:p>
            <a:pPr marL="228600" indent="-228600">
              <a:buAutoNum type="arabicPeriod"/>
            </a:pPr>
            <a:r>
              <a:rPr lang="en-US" b="1"/>
              <a:t>Fierce Digital Platform</a:t>
            </a:r>
            <a:r>
              <a:rPr lang="en-US"/>
              <a:t>: this is your Fierce journey. You’re in charge of your professional growth and you have access to all the Fierce models, 3D simulations, and recordings at any time.</a:t>
            </a:r>
            <a:endParaRPr lang="en-US">
              <a:cs typeface="Calibri" panose="020F0502020204030204"/>
            </a:endParaRPr>
          </a:p>
          <a:p>
            <a:pPr marL="228600" indent="-228600">
              <a:buAutoNum type="arabicPeriod"/>
            </a:pPr>
            <a:r>
              <a:rPr lang="en-US" b="1"/>
              <a:t>Fierce </a:t>
            </a:r>
            <a:r>
              <a:rPr lang="en-US" b="1" err="1"/>
              <a:t>Linkedin</a:t>
            </a:r>
            <a:r>
              <a:rPr lang="en-US" b="1"/>
              <a:t> Community</a:t>
            </a:r>
            <a:r>
              <a:rPr lang="en-US"/>
              <a:t>: engage with the wider Fierce community. Pose questions, share resources, and connect with people outside of your organization who also live Fiercely everyday!</a:t>
            </a:r>
            <a:endParaRPr lang="en-US">
              <a:cs typeface="Calibri" panose="020F0502020204030204"/>
            </a:endParaRPr>
          </a:p>
          <a:p>
            <a:pPr marL="228600" indent="-228600">
              <a:buAutoNum type="arabicPeriod"/>
            </a:pPr>
            <a:r>
              <a:rPr lang="en-US" b="1"/>
              <a:t>Fierce Resources</a:t>
            </a:r>
            <a:r>
              <a:rPr lang="en-US"/>
              <a:t>: the Fierce website has a resources tab where you can find articles, white papers, case studies, and video blogs to help you continue to apply the Fierce concepts to your everyday life at home and at work. Make sure you sign up for the Fierce Newsletter to stay abreast of all things Fierce.</a:t>
            </a: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DE5E6497-4232-427A-AEB6-A64F66EB84B8}" type="slidenum">
              <a:rPr lang="en-US" smtClean="0"/>
              <a:t>11</a:t>
            </a:fld>
            <a:endParaRPr lang="en-US"/>
          </a:p>
        </p:txBody>
      </p:sp>
    </p:spTree>
    <p:extLst>
      <p:ext uri="{BB962C8B-B14F-4D97-AF65-F5344CB8AC3E}">
        <p14:creationId xmlns:p14="http://schemas.microsoft.com/office/powerpoint/2010/main" val="364002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FB6C-35AE-4DA5-89F9-AE2DE7654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6B2CCF-28CA-43EB-95DE-8D99A00FE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C8B097-2A35-4A84-885A-D66C59BE7517}"/>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78581C0F-2A4B-4789-B900-DA76E98E8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2E4D1-8E6C-4D4F-87D6-01302C9DFBB4}"/>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155870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C4DA-CEE2-44CA-BA96-5FD0B887B7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2A3548-4A08-4640-9804-D4EDD2A6C1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76219-B20E-4538-84CB-2B28BDA94AC3}"/>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84C794BA-CD7D-4E84-937E-46B6491A2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12550-FCC7-4536-AA79-BB6C20E714B6}"/>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417707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D6F1E3-E9EB-4959-8301-688F3403C1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64584-C8F2-4F3A-BC4E-B9FA056134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28335-1E89-4466-810C-58CCCD76BD88}"/>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32F34AF7-B21B-4396-937E-B01D028DD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579AC-765B-45FA-87A7-436B21C20D6E}"/>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43201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2B350-F371-43A9-A1D6-B8A00E77E9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DD39BB-913A-4B44-A6BD-39994A9944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31B3F-CFFC-4951-9A01-E26E304791E7}"/>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FFD25EFB-1B87-42D7-90F0-5358F203E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EFCDC-46D8-42A3-B3F2-9F38C4BC41AB}"/>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379656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4B47-B793-40EF-B9CB-F8301A5AE9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15B526-E01A-4BD7-8996-7C339C9960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32029D-8807-4B2F-B636-5F91085D10E6}"/>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B4564EE9-AAE8-4023-80D9-81C4901E9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FFB5E-683A-4C33-911E-4FBCCAD4C92D}"/>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139478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4DC7-5C4A-41F3-A4BC-2EEDB51598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B9E0D-D8A7-4A60-B0CB-50E51C461A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849A53-672C-4FC9-AA97-EB484EBD1A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1E68B8-C273-4925-8270-96D80D418E8F}"/>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6" name="Footer Placeholder 5">
            <a:extLst>
              <a:ext uri="{FF2B5EF4-FFF2-40B4-BE49-F238E27FC236}">
                <a16:creationId xmlns:a16="http://schemas.microsoft.com/office/drawing/2014/main" id="{BFE736DD-3821-4B63-977D-0D0D8275FA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C4E14-9AB7-4D4A-B3D4-15676190CEA4}"/>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199635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BEE0-FFD9-43F5-8CF5-BB9799F2E5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A0716-2CA9-4EB1-B4BC-3191884146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D4411D-65EC-41D9-ACCB-5757920F9F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8D8F93-8B5E-476C-9347-8235CA2149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B4ADF5-D8D8-40A5-8330-8DCB4980B2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D97429-A01D-42BD-AB8A-2344B437B5C5}"/>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8" name="Footer Placeholder 7">
            <a:extLst>
              <a:ext uri="{FF2B5EF4-FFF2-40B4-BE49-F238E27FC236}">
                <a16:creationId xmlns:a16="http://schemas.microsoft.com/office/drawing/2014/main" id="{9B5C3ABD-3C6E-4F9F-8F57-9E87172381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AFDC68-4130-43D4-B8A6-95ED1200084C}"/>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318454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0B1B-6536-4F72-B764-D6132A048A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2BD855-F99D-4F78-8566-919967576290}"/>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4" name="Footer Placeholder 3">
            <a:extLst>
              <a:ext uri="{FF2B5EF4-FFF2-40B4-BE49-F238E27FC236}">
                <a16:creationId xmlns:a16="http://schemas.microsoft.com/office/drawing/2014/main" id="{2D30F481-8187-408E-9E3D-257066418B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7B94E0-C8C8-43B1-9BAD-BEA4A7E7D2C1}"/>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229659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DBD1F3-902A-4905-AEF5-2EC872BF919C}"/>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3" name="Footer Placeholder 2">
            <a:extLst>
              <a:ext uri="{FF2B5EF4-FFF2-40B4-BE49-F238E27FC236}">
                <a16:creationId xmlns:a16="http://schemas.microsoft.com/office/drawing/2014/main" id="{7C8637FA-A850-40E9-87CB-22886C1458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788A72-6A05-4667-A93B-BB4A15E1BBD9}"/>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53769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2173-2666-48EF-A569-C57ACDE63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B9F8C-3149-4E31-93F3-A6A7DFD77B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7ED159-2D8D-4481-A1E0-F467F1991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BE1F34-1280-4433-A79C-043AF6021801}"/>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6" name="Footer Placeholder 5">
            <a:extLst>
              <a:ext uri="{FF2B5EF4-FFF2-40B4-BE49-F238E27FC236}">
                <a16:creationId xmlns:a16="http://schemas.microsoft.com/office/drawing/2014/main" id="{0C69F69D-4C7B-4F19-929F-917864EE3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0343E6-DC1F-44A9-B7A7-342D6BBB650B}"/>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35650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E3C4-F33B-4E14-BA45-221951BD5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5A9BCA-7629-4226-84DE-532FBB0498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2AE967-D7AA-4488-8CB0-46DBEEA12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B4F36-BCD3-4FF2-8406-BF8BAC6486A7}"/>
              </a:ext>
            </a:extLst>
          </p:cNvPr>
          <p:cNvSpPr>
            <a:spLocks noGrp="1"/>
          </p:cNvSpPr>
          <p:nvPr>
            <p:ph type="dt" sz="half" idx="10"/>
          </p:nvPr>
        </p:nvSpPr>
        <p:spPr/>
        <p:txBody>
          <a:bodyPr/>
          <a:lstStyle/>
          <a:p>
            <a:fld id="{5E2A4AFD-3D0C-40A1-A447-0DADEC293074}" type="datetimeFigureOut">
              <a:rPr lang="en-US" smtClean="0"/>
              <a:t>10/25/2021</a:t>
            </a:fld>
            <a:endParaRPr lang="en-US"/>
          </a:p>
        </p:txBody>
      </p:sp>
      <p:sp>
        <p:nvSpPr>
          <p:cNvPr id="6" name="Footer Placeholder 5">
            <a:extLst>
              <a:ext uri="{FF2B5EF4-FFF2-40B4-BE49-F238E27FC236}">
                <a16:creationId xmlns:a16="http://schemas.microsoft.com/office/drawing/2014/main" id="{B2855ED3-B734-4217-8154-E2C7427B3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2873F-3A84-457E-B0F9-B2ADAD6798AD}"/>
              </a:ext>
            </a:extLst>
          </p:cNvPr>
          <p:cNvSpPr>
            <a:spLocks noGrp="1"/>
          </p:cNvSpPr>
          <p:nvPr>
            <p:ph type="sldNum" sz="quarter" idx="12"/>
          </p:nvPr>
        </p:nvSpPr>
        <p:spPr/>
        <p:txBody>
          <a:bodyPr/>
          <a:lstStyle/>
          <a:p>
            <a:fld id="{877F8B06-7BAC-40AE-858D-D64FA4DE6476}" type="slidenum">
              <a:rPr lang="en-US" smtClean="0"/>
              <a:t>‹#›</a:t>
            </a:fld>
            <a:endParaRPr lang="en-US"/>
          </a:p>
        </p:txBody>
      </p:sp>
    </p:spTree>
    <p:extLst>
      <p:ext uri="{BB962C8B-B14F-4D97-AF65-F5344CB8AC3E}">
        <p14:creationId xmlns:p14="http://schemas.microsoft.com/office/powerpoint/2010/main" val="2990650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75D41-5CCE-4AB5-808D-E628F57E60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5CF817-0711-497B-8F6E-9FD4FE26EF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7A49D-9D34-4F82-AE35-ED773F5F74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A4AFD-3D0C-40A1-A447-0DADEC293074}" type="datetimeFigureOut">
              <a:rPr lang="en-US" smtClean="0"/>
              <a:t>10/25/2021</a:t>
            </a:fld>
            <a:endParaRPr lang="en-US"/>
          </a:p>
        </p:txBody>
      </p:sp>
      <p:sp>
        <p:nvSpPr>
          <p:cNvPr id="5" name="Footer Placeholder 4">
            <a:extLst>
              <a:ext uri="{FF2B5EF4-FFF2-40B4-BE49-F238E27FC236}">
                <a16:creationId xmlns:a16="http://schemas.microsoft.com/office/drawing/2014/main" id="{A9E04EA3-17AC-4E04-8284-41EA066BD7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DF5345-385C-4B05-BABE-B585076FF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F8B06-7BAC-40AE-858D-D64FA4DE6476}" type="slidenum">
              <a:rPr lang="en-US" smtClean="0"/>
              <a:t>‹#›</a:t>
            </a:fld>
            <a:endParaRPr lang="en-US"/>
          </a:p>
        </p:txBody>
      </p:sp>
    </p:spTree>
    <p:extLst>
      <p:ext uri="{BB962C8B-B14F-4D97-AF65-F5344CB8AC3E}">
        <p14:creationId xmlns:p14="http://schemas.microsoft.com/office/powerpoint/2010/main" val="2937822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4">
            <a:extLst>
              <a:ext uri="{FF2B5EF4-FFF2-40B4-BE49-F238E27FC236}">
                <a16:creationId xmlns:a16="http://schemas.microsoft.com/office/drawing/2014/main" id="{D1C4ED8F-94DA-CC46-9412-532A999A0148}"/>
              </a:ext>
            </a:extLst>
          </p:cNvPr>
          <p:cNvSpPr/>
          <p:nvPr/>
        </p:nvSpPr>
        <p:spPr>
          <a:xfrm rot="5400000">
            <a:off x="657142" y="-686179"/>
            <a:ext cx="6865257" cy="8237614"/>
          </a:xfrm>
          <a:custGeom>
            <a:avLst/>
            <a:gdLst>
              <a:gd name="connsiteX0" fmla="*/ 0 w 8208579"/>
              <a:gd name="connsiteY0" fmla="*/ 8208579 h 8208579"/>
              <a:gd name="connsiteX1" fmla="*/ 0 w 8208579"/>
              <a:gd name="connsiteY1" fmla="*/ 0 h 8208579"/>
              <a:gd name="connsiteX2" fmla="*/ 8208579 w 8208579"/>
              <a:gd name="connsiteY2" fmla="*/ 8208579 h 8208579"/>
              <a:gd name="connsiteX3" fmla="*/ 0 w 8208579"/>
              <a:gd name="connsiteY3" fmla="*/ 8208579 h 8208579"/>
              <a:gd name="connsiteX0" fmla="*/ 0 w 8208579"/>
              <a:gd name="connsiteY0" fmla="*/ 8208579 h 8208579"/>
              <a:gd name="connsiteX1" fmla="*/ 0 w 8208579"/>
              <a:gd name="connsiteY1" fmla="*/ 0 h 8208579"/>
              <a:gd name="connsiteX2" fmla="*/ 6865257 w 8208579"/>
              <a:gd name="connsiteY2" fmla="*/ 6873265 h 8208579"/>
              <a:gd name="connsiteX3" fmla="*/ 8208579 w 8208579"/>
              <a:gd name="connsiteY3" fmla="*/ 8208579 h 8208579"/>
              <a:gd name="connsiteX4" fmla="*/ 0 w 8208579"/>
              <a:gd name="connsiteY4" fmla="*/ 8208579 h 8208579"/>
              <a:gd name="connsiteX0" fmla="*/ 0 w 6916808"/>
              <a:gd name="connsiteY0" fmla="*/ 8208579 h 8237608"/>
              <a:gd name="connsiteX1" fmla="*/ 0 w 6916808"/>
              <a:gd name="connsiteY1" fmla="*/ 0 h 8237608"/>
              <a:gd name="connsiteX2" fmla="*/ 6865257 w 6916808"/>
              <a:gd name="connsiteY2" fmla="*/ 6873265 h 8237608"/>
              <a:gd name="connsiteX3" fmla="*/ 6916808 w 6916808"/>
              <a:gd name="connsiteY3" fmla="*/ 8237608 h 8237608"/>
              <a:gd name="connsiteX4" fmla="*/ 0 w 6916808"/>
              <a:gd name="connsiteY4" fmla="*/ 8208579 h 8237608"/>
              <a:gd name="connsiteX0" fmla="*/ 0 w 6931323"/>
              <a:gd name="connsiteY0" fmla="*/ 8208579 h 8237608"/>
              <a:gd name="connsiteX1" fmla="*/ 0 w 6931323"/>
              <a:gd name="connsiteY1" fmla="*/ 0 h 8237608"/>
              <a:gd name="connsiteX2" fmla="*/ 6865257 w 6931323"/>
              <a:gd name="connsiteY2" fmla="*/ 6873265 h 8237608"/>
              <a:gd name="connsiteX3" fmla="*/ 6931323 w 6931323"/>
              <a:gd name="connsiteY3" fmla="*/ 8237608 h 8237608"/>
              <a:gd name="connsiteX4" fmla="*/ 0 w 6931323"/>
              <a:gd name="connsiteY4" fmla="*/ 8208579 h 8237608"/>
              <a:gd name="connsiteX0" fmla="*/ 0 w 6865542"/>
              <a:gd name="connsiteY0" fmla="*/ 8208579 h 8237611"/>
              <a:gd name="connsiteX1" fmla="*/ 0 w 6865542"/>
              <a:gd name="connsiteY1" fmla="*/ 0 h 8237611"/>
              <a:gd name="connsiteX2" fmla="*/ 6865257 w 6865542"/>
              <a:gd name="connsiteY2" fmla="*/ 6873265 h 8237611"/>
              <a:gd name="connsiteX3" fmla="*/ 6865542 w 6865542"/>
              <a:gd name="connsiteY3" fmla="*/ 8237611 h 8237611"/>
              <a:gd name="connsiteX4" fmla="*/ 0 w 6865542"/>
              <a:gd name="connsiteY4" fmla="*/ 8208579 h 8237611"/>
              <a:gd name="connsiteX0" fmla="*/ 0 w 6865257"/>
              <a:gd name="connsiteY0" fmla="*/ 8208579 h 8237614"/>
              <a:gd name="connsiteX1" fmla="*/ 0 w 6865257"/>
              <a:gd name="connsiteY1" fmla="*/ 0 h 8237614"/>
              <a:gd name="connsiteX2" fmla="*/ 6865257 w 6865257"/>
              <a:gd name="connsiteY2" fmla="*/ 6873265 h 8237614"/>
              <a:gd name="connsiteX3" fmla="*/ 6852388 w 6865257"/>
              <a:gd name="connsiteY3" fmla="*/ 8237614 h 8237614"/>
              <a:gd name="connsiteX4" fmla="*/ 0 w 6865257"/>
              <a:gd name="connsiteY4" fmla="*/ 8208579 h 8237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5257" h="8237614">
                <a:moveTo>
                  <a:pt x="0" y="8208579"/>
                </a:moveTo>
                <a:lnTo>
                  <a:pt x="0" y="0"/>
                </a:lnTo>
                <a:lnTo>
                  <a:pt x="6865257" y="6873265"/>
                </a:lnTo>
                <a:lnTo>
                  <a:pt x="6852388" y="8237614"/>
                </a:lnTo>
                <a:lnTo>
                  <a:pt x="0" y="8208579"/>
                </a:lnTo>
                <a:close/>
              </a:path>
            </a:pathLst>
          </a:custGeom>
          <a:blipFill dpi="0" rotWithShape="0">
            <a:blip r:embed="rId2">
              <a:extLst>
                <a:ext uri="{28A0092B-C50C-407E-A947-70E740481C1C}">
                  <a14:useLocalDpi xmlns:a14="http://schemas.microsoft.com/office/drawing/2010/main" val="0"/>
                </a:ext>
              </a:extLst>
            </a:blip>
            <a:srcRect/>
            <a:stretch>
              <a:fillRect l="-35035" t="-1142" r="-1123" b="-10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20E2DAB5-C7FD-F84F-A633-6E6812D35A83}"/>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clipart, vector graphics&#10;&#10;Description automatically generated">
            <a:extLst>
              <a:ext uri="{FF2B5EF4-FFF2-40B4-BE49-F238E27FC236}">
                <a16:creationId xmlns:a16="http://schemas.microsoft.com/office/drawing/2014/main" id="{70F08A8F-5D49-6D49-9167-5CCAD660A8E9}"/>
              </a:ext>
            </a:extLst>
          </p:cNvPr>
          <p:cNvPicPr>
            <a:picLocks noChangeAspect="1"/>
          </p:cNvPicPr>
          <p:nvPr/>
        </p:nvPicPr>
        <p:blipFill>
          <a:blip r:embed="rId3"/>
          <a:stretch>
            <a:fillRect/>
          </a:stretch>
        </p:blipFill>
        <p:spPr>
          <a:xfrm>
            <a:off x="5279724" y="4175477"/>
            <a:ext cx="1092200" cy="584200"/>
          </a:xfrm>
          <a:prstGeom prst="rect">
            <a:avLst/>
          </a:prstGeom>
          <a:solidFill>
            <a:srgbClr val="F9F9F9"/>
          </a:solidFill>
        </p:spPr>
      </p:pic>
      <p:cxnSp>
        <p:nvCxnSpPr>
          <p:cNvPr id="5" name="Straight Connector 4">
            <a:extLst>
              <a:ext uri="{FF2B5EF4-FFF2-40B4-BE49-F238E27FC236}">
                <a16:creationId xmlns:a16="http://schemas.microsoft.com/office/drawing/2014/main" id="{01663430-0CF2-2743-9EF7-7AC1CC33A86E}"/>
              </a:ext>
            </a:extLst>
          </p:cNvPr>
          <p:cNvCxnSpPr>
            <a:cxnSpLocks/>
          </p:cNvCxnSpPr>
          <p:nvPr/>
        </p:nvCxnSpPr>
        <p:spPr>
          <a:xfrm>
            <a:off x="6623530" y="4175477"/>
            <a:ext cx="0" cy="58420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E5623A6-2A81-C644-9109-83A1247BF7C2}"/>
              </a:ext>
            </a:extLst>
          </p:cNvPr>
          <p:cNvSpPr txBox="1"/>
          <p:nvPr/>
        </p:nvSpPr>
        <p:spPr>
          <a:xfrm>
            <a:off x="6798487" y="4175477"/>
            <a:ext cx="4566195"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FIRESIDE CHAT </a:t>
            </a:r>
            <a:r>
              <a:rPr lang="en-US" sz="3600" b="1" dirty="0">
                <a:solidFill>
                  <a:schemeClr val="accent2"/>
                </a:solidFill>
                <a:latin typeface="Arial" panose="020B0604020202020204" pitchFamily="34" charset="0"/>
                <a:cs typeface="Arial" panose="020B0604020202020204" pitchFamily="34" charset="0"/>
              </a:rPr>
              <a:t>Q2</a:t>
            </a:r>
          </a:p>
        </p:txBody>
      </p:sp>
    </p:spTree>
    <p:extLst>
      <p:ext uri="{BB962C8B-B14F-4D97-AF65-F5344CB8AC3E}">
        <p14:creationId xmlns:p14="http://schemas.microsoft.com/office/powerpoint/2010/main" val="3834763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F4EDD9-DCAA-4DF6-A88D-9E612FC4836B}"/>
              </a:ext>
            </a:extLst>
          </p:cNvPr>
          <p:cNvSpPr txBox="1"/>
          <p:nvPr/>
        </p:nvSpPr>
        <p:spPr>
          <a:xfrm>
            <a:off x="2006767" y="2459504"/>
            <a:ext cx="8404453" cy="1938992"/>
          </a:xfrm>
          <a:prstGeom prst="rect">
            <a:avLst/>
          </a:prstGeom>
          <a:noFill/>
        </p:spPr>
        <p:txBody>
          <a:bodyPr wrap="square" rtlCol="0">
            <a:spAutoFit/>
          </a:bodyPr>
          <a:lstStyle/>
          <a:p>
            <a:pPr algn="ctr"/>
            <a:r>
              <a:rPr lang="en-US" sz="4000" dirty="0">
                <a:solidFill>
                  <a:srgbClr val="333333"/>
                </a:solidFill>
                <a:latin typeface="Arial" panose="020B0604020202020204" pitchFamily="34" charset="0"/>
                <a:cs typeface="Arial" panose="020B0604020202020204" pitchFamily="34" charset="0"/>
              </a:rPr>
              <a:t>What are your lingering questions or insights you’d like to ask this community?</a:t>
            </a:r>
          </a:p>
        </p:txBody>
      </p:sp>
      <p:sp>
        <p:nvSpPr>
          <p:cNvPr id="6" name="Right Triangle 5">
            <a:extLst>
              <a:ext uri="{FF2B5EF4-FFF2-40B4-BE49-F238E27FC236}">
                <a16:creationId xmlns:a16="http://schemas.microsoft.com/office/drawing/2014/main" id="{0994A30E-76B5-0743-87E2-7078D6DDBE06}"/>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025D7377-B3D6-F840-B306-07A9050ABABC}"/>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B6D2BE0-C206-0C4D-AE66-4E867233589D}"/>
              </a:ext>
            </a:extLst>
          </p:cNvPr>
          <p:cNvSpPr txBox="1"/>
          <p:nvPr/>
        </p:nvSpPr>
        <p:spPr>
          <a:xfrm>
            <a:off x="2996184" y="654345"/>
            <a:ext cx="619963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Large Group</a:t>
            </a:r>
          </a:p>
        </p:txBody>
      </p:sp>
    </p:spTree>
    <p:extLst>
      <p:ext uri="{BB962C8B-B14F-4D97-AF65-F5344CB8AC3E}">
        <p14:creationId xmlns:p14="http://schemas.microsoft.com/office/powerpoint/2010/main" val="4066449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6257BD5E-3ED6-7F40-9841-19F69E31F9E3}"/>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AA09917D-3216-F143-AF23-DAC753ED8671}"/>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4EDD9-DCAA-4DF6-A88D-9E612FC4836B}"/>
              </a:ext>
            </a:extLst>
          </p:cNvPr>
          <p:cNvSpPr txBox="1"/>
          <p:nvPr/>
        </p:nvSpPr>
        <p:spPr>
          <a:xfrm>
            <a:off x="2838295" y="1877567"/>
            <a:ext cx="7514436" cy="3671583"/>
          </a:xfrm>
          <a:prstGeom prst="rect">
            <a:avLst/>
          </a:prstGeom>
          <a:noFill/>
        </p:spPr>
        <p:txBody>
          <a:bodyPr wrap="square" lIns="91440" tIns="45720" rIns="91440" bIns="45720" rtlCol="0" anchor="t">
            <a:spAutoFit/>
          </a:bodyPr>
          <a:lstStyle/>
          <a:p>
            <a:pPr marL="457200" indent="-457200">
              <a:lnSpc>
                <a:spcPct val="150000"/>
              </a:lnSpc>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Connect App</a:t>
            </a:r>
          </a:p>
          <a:p>
            <a:pPr marL="457200" indent="-457200">
              <a:lnSpc>
                <a:spcPct val="150000"/>
              </a:lnSpc>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Digital Platform</a:t>
            </a:r>
          </a:p>
          <a:p>
            <a:pPr marL="457200" indent="-457200">
              <a:lnSpc>
                <a:spcPct val="150000"/>
              </a:lnSpc>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LinkedIn Community</a:t>
            </a:r>
          </a:p>
          <a:p>
            <a:pPr marL="457200" indent="-457200">
              <a:lnSpc>
                <a:spcPct val="150000"/>
              </a:lnSpc>
              <a:buFont typeface="+mj-lt"/>
              <a:buAutoNum type="arabicPeriod"/>
            </a:pPr>
            <a:r>
              <a:rPr lang="en-US" sz="4000" dirty="0">
                <a:solidFill>
                  <a:srgbClr val="333333"/>
                </a:solidFill>
                <a:latin typeface="Arial" panose="020B0604020202020204" pitchFamily="34" charset="0"/>
                <a:cs typeface="Arial" panose="020B0604020202020204" pitchFamily="34" charset="0"/>
              </a:rPr>
              <a:t>Fierce Blog and Newsletter</a:t>
            </a:r>
          </a:p>
        </p:txBody>
      </p:sp>
      <p:sp>
        <p:nvSpPr>
          <p:cNvPr id="9" name="TextBox 8">
            <a:extLst>
              <a:ext uri="{FF2B5EF4-FFF2-40B4-BE49-F238E27FC236}">
                <a16:creationId xmlns:a16="http://schemas.microsoft.com/office/drawing/2014/main" id="{1E6C0B26-E111-344B-9202-70B005E4B7D9}"/>
              </a:ext>
            </a:extLst>
          </p:cNvPr>
          <p:cNvSpPr txBox="1"/>
          <p:nvPr/>
        </p:nvSpPr>
        <p:spPr>
          <a:xfrm>
            <a:off x="2429407" y="654345"/>
            <a:ext cx="833221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Staying Fierce Reminders</a:t>
            </a:r>
          </a:p>
        </p:txBody>
      </p:sp>
    </p:spTree>
    <p:extLst>
      <p:ext uri="{BB962C8B-B14F-4D97-AF65-F5344CB8AC3E}">
        <p14:creationId xmlns:p14="http://schemas.microsoft.com/office/powerpoint/2010/main" val="3857868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AFA4C0F-9B92-C248-8441-0C332E2076B2}"/>
              </a:ext>
            </a:extLst>
          </p:cNvPr>
          <p:cNvSpPr txBox="1"/>
          <p:nvPr/>
        </p:nvSpPr>
        <p:spPr>
          <a:xfrm>
            <a:off x="2429407" y="654345"/>
            <a:ext cx="833221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Future Fierce Events</a:t>
            </a:r>
          </a:p>
        </p:txBody>
      </p:sp>
      <p:sp>
        <p:nvSpPr>
          <p:cNvPr id="7" name="Right Triangle 6">
            <a:extLst>
              <a:ext uri="{FF2B5EF4-FFF2-40B4-BE49-F238E27FC236}">
                <a16:creationId xmlns:a16="http://schemas.microsoft.com/office/drawing/2014/main" id="{6CF92F93-D9D4-0D4F-B58E-2996E2CCE431}"/>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96A7AD8E-0CDB-CD42-A435-5E20792D847A}"/>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4EDD9-DCAA-4DF6-A88D-9E612FC4836B}"/>
              </a:ext>
            </a:extLst>
          </p:cNvPr>
          <p:cNvSpPr txBox="1"/>
          <p:nvPr/>
        </p:nvSpPr>
        <p:spPr>
          <a:xfrm>
            <a:off x="3697850" y="2139689"/>
            <a:ext cx="8172681" cy="3416320"/>
          </a:xfrm>
          <a:prstGeom prst="rect">
            <a:avLst/>
          </a:prstGeom>
          <a:noFill/>
        </p:spPr>
        <p:txBody>
          <a:bodyPr wrap="square" rtlCol="0">
            <a:spAutoFit/>
          </a:bodyPr>
          <a:lstStyle/>
          <a:p>
            <a:r>
              <a:rPr lang="en-US" sz="2400" b="1" dirty="0">
                <a:solidFill>
                  <a:schemeClr val="accent2"/>
                </a:solidFill>
                <a:latin typeface="Arial" panose="020B0604020202020204" pitchFamily="34" charset="0"/>
                <a:cs typeface="Arial" panose="020B0604020202020204" pitchFamily="34" charset="0"/>
              </a:rPr>
              <a:t>Fierce Delegate Workshop</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April 23 1pm-3:30pm</a:t>
            </a:r>
          </a:p>
          <a:p>
            <a:r>
              <a:rPr lang="en-US" sz="2400" b="1" dirty="0">
                <a:solidFill>
                  <a:schemeClr val="accent2"/>
                </a:solidFill>
                <a:latin typeface="Arial" panose="020B0604020202020204" pitchFamily="34" charset="0"/>
                <a:cs typeface="Arial" panose="020B0604020202020204" pitchFamily="34" charset="0"/>
              </a:rPr>
              <a:t>Fierce Confront Workshop</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May 13 1pm-3:30pm</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May 25 1pm-3:30pm</a:t>
            </a:r>
          </a:p>
          <a:p>
            <a:r>
              <a:rPr lang="en-US" sz="2400" b="1" dirty="0">
                <a:solidFill>
                  <a:schemeClr val="accent2"/>
                </a:solidFill>
                <a:latin typeface="Arial" panose="020B0604020202020204" pitchFamily="34" charset="0"/>
                <a:cs typeface="Arial" panose="020B0604020202020204" pitchFamily="34" charset="0"/>
              </a:rPr>
              <a:t>Fireside Chats</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July 13: 10-11am</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October 21: 3-4pm</a:t>
            </a:r>
          </a:p>
          <a:p>
            <a:pPr marL="1143000" lvl="1" indent="-68580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January 19 11-12pm</a:t>
            </a:r>
          </a:p>
        </p:txBody>
      </p:sp>
    </p:spTree>
    <p:extLst>
      <p:ext uri="{BB962C8B-B14F-4D97-AF65-F5344CB8AC3E}">
        <p14:creationId xmlns:p14="http://schemas.microsoft.com/office/powerpoint/2010/main" val="40335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31E44665-0174-E241-9F2B-49987D197050}"/>
              </a:ext>
            </a:extLst>
          </p:cNvPr>
          <p:cNvSpPr/>
          <p:nvPr/>
        </p:nvSpPr>
        <p:spPr>
          <a:xfrm>
            <a:off x="-37703" y="-35789"/>
            <a:ext cx="12240699" cy="6893789"/>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2187054"/>
              <a:gd name="connsiteY0" fmla="*/ 6891130 h 6891130"/>
              <a:gd name="connsiteX1" fmla="*/ 0 w 12187054"/>
              <a:gd name="connsiteY1" fmla="*/ 3191233 h 6891130"/>
              <a:gd name="connsiteX2" fmla="*/ 3141604 w 12187054"/>
              <a:gd name="connsiteY2" fmla="*/ 6498 h 6891130"/>
              <a:gd name="connsiteX3" fmla="*/ 12187054 w 12187054"/>
              <a:gd name="connsiteY3" fmla="*/ 0 h 6891130"/>
              <a:gd name="connsiteX4" fmla="*/ 3638595 w 12187054"/>
              <a:gd name="connsiteY4" fmla="*/ 6879021 h 6891130"/>
              <a:gd name="connsiteX5" fmla="*/ 6759 w 12187054"/>
              <a:gd name="connsiteY5" fmla="*/ 6891130 h 6891130"/>
              <a:gd name="connsiteX0" fmla="*/ 6759 w 12187054"/>
              <a:gd name="connsiteY0" fmla="*/ 6891130 h 6891130"/>
              <a:gd name="connsiteX1" fmla="*/ 0 w 12187054"/>
              <a:gd name="connsiteY1" fmla="*/ 3191233 h 6891130"/>
              <a:gd name="connsiteX2" fmla="*/ 3141604 w 12187054"/>
              <a:gd name="connsiteY2" fmla="*/ 6498 h 6891130"/>
              <a:gd name="connsiteX3" fmla="*/ 12187054 w 12187054"/>
              <a:gd name="connsiteY3" fmla="*/ 0 h 6891130"/>
              <a:gd name="connsiteX4" fmla="*/ 12144642 w 12187054"/>
              <a:gd name="connsiteY4" fmla="*/ 6879021 h 6891130"/>
              <a:gd name="connsiteX5" fmla="*/ 6759 w 12187054"/>
              <a:gd name="connsiteY5" fmla="*/ 6891130 h 6891130"/>
              <a:gd name="connsiteX0" fmla="*/ 6759 w 12229703"/>
              <a:gd name="connsiteY0" fmla="*/ 6891130 h 6900287"/>
              <a:gd name="connsiteX1" fmla="*/ 0 w 12229703"/>
              <a:gd name="connsiteY1" fmla="*/ 3191233 h 6900287"/>
              <a:gd name="connsiteX2" fmla="*/ 3141604 w 12229703"/>
              <a:gd name="connsiteY2" fmla="*/ 6498 h 6900287"/>
              <a:gd name="connsiteX3" fmla="*/ 12187054 w 12229703"/>
              <a:gd name="connsiteY3" fmla="*/ 0 h 6900287"/>
              <a:gd name="connsiteX4" fmla="*/ 12229703 w 12229703"/>
              <a:gd name="connsiteY4" fmla="*/ 6900287 h 6900287"/>
              <a:gd name="connsiteX5" fmla="*/ 6759 w 12229703"/>
              <a:gd name="connsiteY5" fmla="*/ 6891130 h 6900287"/>
              <a:gd name="connsiteX0" fmla="*/ 6759 w 12229703"/>
              <a:gd name="connsiteY0" fmla="*/ 6884632 h 6893789"/>
              <a:gd name="connsiteX1" fmla="*/ 0 w 12229703"/>
              <a:gd name="connsiteY1" fmla="*/ 3184735 h 6893789"/>
              <a:gd name="connsiteX2" fmla="*/ 3141604 w 12229703"/>
              <a:gd name="connsiteY2" fmla="*/ 0 h 6893789"/>
              <a:gd name="connsiteX3" fmla="*/ 12218952 w 12229703"/>
              <a:gd name="connsiteY3" fmla="*/ 4135 h 6893789"/>
              <a:gd name="connsiteX4" fmla="*/ 12229703 w 12229703"/>
              <a:gd name="connsiteY4" fmla="*/ 6893789 h 6893789"/>
              <a:gd name="connsiteX5" fmla="*/ 6759 w 12229703"/>
              <a:gd name="connsiteY5" fmla="*/ 6884632 h 6893789"/>
              <a:gd name="connsiteX0" fmla="*/ 6759 w 12240699"/>
              <a:gd name="connsiteY0" fmla="*/ 6884632 h 6893789"/>
              <a:gd name="connsiteX1" fmla="*/ 0 w 12240699"/>
              <a:gd name="connsiteY1" fmla="*/ 3184735 h 6893789"/>
              <a:gd name="connsiteX2" fmla="*/ 3141604 w 12240699"/>
              <a:gd name="connsiteY2" fmla="*/ 0 h 6893789"/>
              <a:gd name="connsiteX3" fmla="*/ 12240217 w 12240699"/>
              <a:gd name="connsiteY3" fmla="*/ 4135 h 6893789"/>
              <a:gd name="connsiteX4" fmla="*/ 12229703 w 12240699"/>
              <a:gd name="connsiteY4" fmla="*/ 6893789 h 6893789"/>
              <a:gd name="connsiteX5" fmla="*/ 6759 w 12240699"/>
              <a:gd name="connsiteY5" fmla="*/ 6884632 h 689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0699" h="6893789">
                <a:moveTo>
                  <a:pt x="6759" y="6884632"/>
                </a:moveTo>
                <a:lnTo>
                  <a:pt x="0" y="3184735"/>
                </a:lnTo>
                <a:lnTo>
                  <a:pt x="3141604" y="0"/>
                </a:lnTo>
                <a:lnTo>
                  <a:pt x="12240217" y="4135"/>
                </a:lnTo>
                <a:cubicBezTo>
                  <a:pt x="12243801" y="2300686"/>
                  <a:pt x="12226119" y="4597238"/>
                  <a:pt x="12229703" y="6893789"/>
                </a:cubicBezTo>
                <a:lnTo>
                  <a:pt x="6759" y="6884632"/>
                </a:lnTo>
                <a:close/>
              </a:path>
            </a:pathLst>
          </a:custGeom>
          <a:solidFill>
            <a:srgbClr val="EE7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7623"/>
              </a:solidFill>
            </a:endParaRPr>
          </a:p>
        </p:txBody>
      </p:sp>
      <p:sp>
        <p:nvSpPr>
          <p:cNvPr id="8" name="Right Triangle 7">
            <a:extLst>
              <a:ext uri="{FF2B5EF4-FFF2-40B4-BE49-F238E27FC236}">
                <a16:creationId xmlns:a16="http://schemas.microsoft.com/office/drawing/2014/main" id="{ACF8E307-6FD3-8B43-95D8-4716704F98CC}"/>
              </a:ext>
            </a:extLst>
          </p:cNvPr>
          <p:cNvSpPr/>
          <p:nvPr/>
        </p:nvSpPr>
        <p:spPr>
          <a:xfrm flipH="1">
            <a:off x="11074400" y="5740400"/>
            <a:ext cx="1117600" cy="1117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E4D713-55C6-1145-BCDB-0626F19C43A9}"/>
              </a:ext>
            </a:extLst>
          </p:cNvPr>
          <p:cNvSpPr txBox="1"/>
          <p:nvPr/>
        </p:nvSpPr>
        <p:spPr>
          <a:xfrm>
            <a:off x="2211413" y="2778026"/>
            <a:ext cx="7769174" cy="2308324"/>
          </a:xfrm>
          <a:prstGeom prst="rect">
            <a:avLst/>
          </a:prstGeom>
          <a:noFill/>
        </p:spPr>
        <p:txBody>
          <a:bodyPr wrap="square" rtlCol="0">
            <a:spAutoFit/>
          </a:bodyPr>
          <a:lstStyle/>
          <a:p>
            <a:pPr algn="ctr"/>
            <a:r>
              <a:rPr lang="en-US" sz="3600" b="1" dirty="0">
                <a:solidFill>
                  <a:srgbClr val="333333"/>
                </a:solidFill>
                <a:latin typeface="Arial" panose="020B0604020202020204" pitchFamily="34" charset="0"/>
                <a:cs typeface="Arial" panose="020B0604020202020204" pitchFamily="34" charset="0"/>
              </a:rPr>
              <a:t>Be prepared to introduce yourself and one word or phrase that has really impacted you from your Fierce training(s)</a:t>
            </a:r>
          </a:p>
        </p:txBody>
      </p:sp>
      <p:sp>
        <p:nvSpPr>
          <p:cNvPr id="10" name="TextBox 9">
            <a:extLst>
              <a:ext uri="{FF2B5EF4-FFF2-40B4-BE49-F238E27FC236}">
                <a16:creationId xmlns:a16="http://schemas.microsoft.com/office/drawing/2014/main" id="{B7975267-80B3-8946-AF9F-6E0363958CA4}"/>
              </a:ext>
            </a:extLst>
          </p:cNvPr>
          <p:cNvSpPr txBox="1"/>
          <p:nvPr/>
        </p:nvSpPr>
        <p:spPr>
          <a:xfrm>
            <a:off x="1830540" y="1749327"/>
            <a:ext cx="8504212" cy="830997"/>
          </a:xfrm>
          <a:prstGeom prst="rect">
            <a:avLst/>
          </a:prstGeom>
          <a:noFill/>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FIERCE CONVERSATIONS</a:t>
            </a:r>
          </a:p>
        </p:txBody>
      </p:sp>
    </p:spTree>
    <p:extLst>
      <p:ext uri="{BB962C8B-B14F-4D97-AF65-F5344CB8AC3E}">
        <p14:creationId xmlns:p14="http://schemas.microsoft.com/office/powerpoint/2010/main" val="329231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6">
            <a:extLst>
              <a:ext uri="{FF2B5EF4-FFF2-40B4-BE49-F238E27FC236}">
                <a16:creationId xmlns:a16="http://schemas.microsoft.com/office/drawing/2014/main" id="{55B7C41D-4F89-F643-9369-EEDB8F69A1A3}"/>
              </a:ext>
            </a:extLst>
          </p:cNvPr>
          <p:cNvSpPr/>
          <p:nvPr/>
        </p:nvSpPr>
        <p:spPr>
          <a:xfrm>
            <a:off x="-1056497" y="1"/>
            <a:ext cx="14328072" cy="6891130"/>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0 w 14668314"/>
              <a:gd name="connsiteY0" fmla="*/ 6891130 h 6891130"/>
              <a:gd name="connsiteX1" fmla="*/ 4139939 w 14668314"/>
              <a:gd name="connsiteY1" fmla="*/ 3191233 h 6891130"/>
              <a:gd name="connsiteX2" fmla="*/ 7281543 w 14668314"/>
              <a:gd name="connsiteY2" fmla="*/ 6498 h 6891130"/>
              <a:gd name="connsiteX3" fmla="*/ 14668314 w 14668314"/>
              <a:gd name="connsiteY3" fmla="*/ 0 h 6891130"/>
              <a:gd name="connsiteX4" fmla="*/ 7778534 w 14668314"/>
              <a:gd name="connsiteY4" fmla="*/ 6879021 h 6891130"/>
              <a:gd name="connsiteX5" fmla="*/ 0 w 14668314"/>
              <a:gd name="connsiteY5" fmla="*/ 6891130 h 6891130"/>
              <a:gd name="connsiteX0" fmla="*/ 0 w 14668314"/>
              <a:gd name="connsiteY0" fmla="*/ 6891130 h 6891130"/>
              <a:gd name="connsiteX1" fmla="*/ 7281543 w 14668314"/>
              <a:gd name="connsiteY1" fmla="*/ 6498 h 6891130"/>
              <a:gd name="connsiteX2" fmla="*/ 14668314 w 14668314"/>
              <a:gd name="connsiteY2" fmla="*/ 0 h 6891130"/>
              <a:gd name="connsiteX3" fmla="*/ 7778534 w 14668314"/>
              <a:gd name="connsiteY3" fmla="*/ 6879021 h 6891130"/>
              <a:gd name="connsiteX4" fmla="*/ 0 w 14668314"/>
              <a:gd name="connsiteY4" fmla="*/ 6891130 h 6891130"/>
              <a:gd name="connsiteX0" fmla="*/ 0 w 14328072"/>
              <a:gd name="connsiteY0" fmla="*/ 6891130 h 6891130"/>
              <a:gd name="connsiteX1" fmla="*/ 6941301 w 14328072"/>
              <a:gd name="connsiteY1" fmla="*/ 6498 h 6891130"/>
              <a:gd name="connsiteX2" fmla="*/ 14328072 w 14328072"/>
              <a:gd name="connsiteY2" fmla="*/ 0 h 6891130"/>
              <a:gd name="connsiteX3" fmla="*/ 7438292 w 14328072"/>
              <a:gd name="connsiteY3" fmla="*/ 6879021 h 6891130"/>
              <a:gd name="connsiteX4" fmla="*/ 0 w 14328072"/>
              <a:gd name="connsiteY4" fmla="*/ 6891130 h 689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8072" h="6891130">
                <a:moveTo>
                  <a:pt x="0" y="6891130"/>
                </a:moveTo>
                <a:lnTo>
                  <a:pt x="6941301" y="6498"/>
                </a:lnTo>
                <a:lnTo>
                  <a:pt x="14328072" y="0"/>
                </a:lnTo>
                <a:lnTo>
                  <a:pt x="7438292" y="6879021"/>
                </a:lnTo>
                <a:lnTo>
                  <a:pt x="0" y="6891130"/>
                </a:lnTo>
                <a:close/>
              </a:path>
            </a:pathLst>
          </a:cu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a:extLst>
              <a:ext uri="{FF2B5EF4-FFF2-40B4-BE49-F238E27FC236}">
                <a16:creationId xmlns:a16="http://schemas.microsoft.com/office/drawing/2014/main" id="{72EB7C63-CDB3-3641-9BAC-74B6B59709BD}"/>
              </a:ext>
            </a:extLst>
          </p:cNvPr>
          <p:cNvSpPr/>
          <p:nvPr/>
        </p:nvSpPr>
        <p:spPr>
          <a:xfrm>
            <a:off x="5108573" y="6499"/>
            <a:ext cx="7083427" cy="6884632"/>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7067108 w 10528375"/>
              <a:gd name="connsiteY4" fmla="*/ 3466213 h 6891130"/>
              <a:gd name="connsiteX5" fmla="*/ 3638595 w 10528375"/>
              <a:gd name="connsiteY5" fmla="*/ 6879021 h 6891130"/>
              <a:gd name="connsiteX6" fmla="*/ 6759 w 10528375"/>
              <a:gd name="connsiteY6" fmla="*/ 6891130 h 6891130"/>
              <a:gd name="connsiteX0" fmla="*/ 6759 w 7147222"/>
              <a:gd name="connsiteY0" fmla="*/ 6891130 h 6891130"/>
              <a:gd name="connsiteX1" fmla="*/ 0 w 7147222"/>
              <a:gd name="connsiteY1" fmla="*/ 3191233 h 6891130"/>
              <a:gd name="connsiteX2" fmla="*/ 3141604 w 7147222"/>
              <a:gd name="connsiteY2" fmla="*/ 6498 h 6891130"/>
              <a:gd name="connsiteX3" fmla="*/ 7147222 w 7147222"/>
              <a:gd name="connsiteY3" fmla="*/ 0 h 6891130"/>
              <a:gd name="connsiteX4" fmla="*/ 7067108 w 7147222"/>
              <a:gd name="connsiteY4" fmla="*/ 3466213 h 6891130"/>
              <a:gd name="connsiteX5" fmla="*/ 3638595 w 7147222"/>
              <a:gd name="connsiteY5" fmla="*/ 6879021 h 6891130"/>
              <a:gd name="connsiteX6" fmla="*/ 6759 w 7147222"/>
              <a:gd name="connsiteY6" fmla="*/ 6891130 h 6891130"/>
              <a:gd name="connsiteX0" fmla="*/ 6759 w 7083427"/>
              <a:gd name="connsiteY0" fmla="*/ 6884632 h 6884632"/>
              <a:gd name="connsiteX1" fmla="*/ 0 w 7083427"/>
              <a:gd name="connsiteY1" fmla="*/ 3184735 h 6884632"/>
              <a:gd name="connsiteX2" fmla="*/ 3141604 w 7083427"/>
              <a:gd name="connsiteY2" fmla="*/ 0 h 6884632"/>
              <a:gd name="connsiteX3" fmla="*/ 7083427 w 7083427"/>
              <a:gd name="connsiteY3" fmla="*/ 14767 h 6884632"/>
              <a:gd name="connsiteX4" fmla="*/ 7067108 w 7083427"/>
              <a:gd name="connsiteY4" fmla="*/ 3459715 h 6884632"/>
              <a:gd name="connsiteX5" fmla="*/ 3638595 w 7083427"/>
              <a:gd name="connsiteY5" fmla="*/ 6872523 h 6884632"/>
              <a:gd name="connsiteX6" fmla="*/ 6759 w 7083427"/>
              <a:gd name="connsiteY6" fmla="*/ 6884632 h 68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3427" h="6884632">
                <a:moveTo>
                  <a:pt x="6759" y="6884632"/>
                </a:moveTo>
                <a:lnTo>
                  <a:pt x="0" y="3184735"/>
                </a:lnTo>
                <a:lnTo>
                  <a:pt x="3141604" y="0"/>
                </a:lnTo>
                <a:lnTo>
                  <a:pt x="7083427" y="14767"/>
                </a:lnTo>
                <a:cubicBezTo>
                  <a:pt x="7077987" y="1163083"/>
                  <a:pt x="7072548" y="2311399"/>
                  <a:pt x="7067108" y="3459715"/>
                </a:cubicBezTo>
                <a:lnTo>
                  <a:pt x="3638595" y="6872523"/>
                </a:lnTo>
                <a:lnTo>
                  <a:pt x="6759" y="688463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4FF3AAB-9105-E841-AA7A-5CB49AB182CB}"/>
              </a:ext>
            </a:extLst>
          </p:cNvPr>
          <p:cNvSpPr/>
          <p:nvPr/>
        </p:nvSpPr>
        <p:spPr>
          <a:xfrm flipH="1">
            <a:off x="10026868" y="4692868"/>
            <a:ext cx="2165132" cy="2165132"/>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4FCCB5-76D2-D548-80B4-4AA5EF9898AF}"/>
              </a:ext>
            </a:extLst>
          </p:cNvPr>
          <p:cNvSpPr txBox="1"/>
          <p:nvPr/>
        </p:nvSpPr>
        <p:spPr>
          <a:xfrm>
            <a:off x="568213" y="866512"/>
            <a:ext cx="4858896" cy="1569660"/>
          </a:xfrm>
          <a:prstGeom prst="rect">
            <a:avLst/>
          </a:prstGeom>
          <a:noFill/>
        </p:spPr>
        <p:txBody>
          <a:bodyPr wrap="square" rtlCol="0">
            <a:spAutoFit/>
          </a:bodyPr>
          <a:lstStyle/>
          <a:p>
            <a:pPr algn="r"/>
            <a:r>
              <a:rPr lang="en-US" sz="4800" b="1" dirty="0">
                <a:solidFill>
                  <a:schemeClr val="accent2"/>
                </a:solidFill>
                <a:latin typeface="Arial" panose="020B0604020202020204" pitchFamily="34" charset="0"/>
                <a:cs typeface="Arial" panose="020B0604020202020204" pitchFamily="34" charset="0"/>
              </a:rPr>
              <a:t>Fierce Fireside Chat Goals</a:t>
            </a:r>
          </a:p>
        </p:txBody>
      </p:sp>
      <p:sp>
        <p:nvSpPr>
          <p:cNvPr id="10" name="TextBox 9">
            <a:extLst>
              <a:ext uri="{FF2B5EF4-FFF2-40B4-BE49-F238E27FC236}">
                <a16:creationId xmlns:a16="http://schemas.microsoft.com/office/drawing/2014/main" id="{B39D4022-EDAE-E243-9A7D-FC2DD8B432BA}"/>
              </a:ext>
            </a:extLst>
          </p:cNvPr>
          <p:cNvSpPr txBox="1"/>
          <p:nvPr/>
        </p:nvSpPr>
        <p:spPr>
          <a:xfrm>
            <a:off x="5588900" y="3302682"/>
            <a:ext cx="3957642" cy="2554545"/>
          </a:xfrm>
          <a:prstGeom prst="rect">
            <a:avLst/>
          </a:prstGeom>
          <a:noFill/>
        </p:spPr>
        <p:txBody>
          <a:bodyPr wrap="square" rtlCol="0">
            <a:spAutoFit/>
          </a:bodyPr>
          <a:lstStyle/>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Create Community</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Refresh some Fierce Ideas</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Create a safe space to share wins/failures</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Ask the community questions</a:t>
            </a:r>
          </a:p>
        </p:txBody>
      </p:sp>
    </p:spTree>
    <p:extLst>
      <p:ext uri="{BB962C8B-B14F-4D97-AF65-F5344CB8AC3E}">
        <p14:creationId xmlns:p14="http://schemas.microsoft.com/office/powerpoint/2010/main" val="105187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85B10EF2-E649-E14E-A449-CD3F0D95570D}"/>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A1047E1D-C8D6-D146-9FAF-629D00E479CE}"/>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4EDD9-DCAA-4DF6-A88D-9E612FC4836B}"/>
              </a:ext>
            </a:extLst>
          </p:cNvPr>
          <p:cNvSpPr txBox="1"/>
          <p:nvPr/>
        </p:nvSpPr>
        <p:spPr>
          <a:xfrm>
            <a:off x="924485" y="2144216"/>
            <a:ext cx="10343030" cy="4154984"/>
          </a:xfrm>
          <a:prstGeom prst="rect">
            <a:avLst/>
          </a:prstGeom>
          <a:noFill/>
        </p:spPr>
        <p:txBody>
          <a:bodyPr wrap="square" rtlCol="0">
            <a:spAutoFit/>
          </a:bodyPr>
          <a:lstStyle/>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What are the four objectives of a Fierce Conversation? </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If it is to be, its _________________ . </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Master the courage to __________ ______.</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How did the character from Ernest Hemingway’s book, </a:t>
            </a:r>
            <a:r>
              <a:rPr lang="en-US" sz="2400" b="1" i="1" dirty="0">
                <a:solidFill>
                  <a:srgbClr val="EE7632"/>
                </a:solidFill>
                <a:latin typeface="Arial" panose="020B0604020202020204" pitchFamily="34" charset="0"/>
                <a:cs typeface="Arial" panose="020B0604020202020204" pitchFamily="34" charset="0"/>
              </a:rPr>
              <a:t>The Sun Also Rises</a:t>
            </a:r>
            <a:r>
              <a:rPr lang="en-US" sz="2400" i="1" dirty="0">
                <a:solidFill>
                  <a:srgbClr val="EE7632"/>
                </a:solidFill>
                <a:latin typeface="Arial" panose="020B0604020202020204" pitchFamily="34" charset="0"/>
                <a:cs typeface="Arial" panose="020B0604020202020204" pitchFamily="34" charset="0"/>
              </a:rPr>
              <a:t>, </a:t>
            </a:r>
            <a:r>
              <a:rPr lang="en-US" sz="2400" dirty="0">
                <a:solidFill>
                  <a:srgbClr val="333333"/>
                </a:solidFill>
                <a:latin typeface="Arial" panose="020B0604020202020204" pitchFamily="34" charset="0"/>
                <a:cs typeface="Arial" panose="020B0604020202020204" pitchFamily="34" charset="0"/>
              </a:rPr>
              <a:t>go bankrupt?</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Come out from _____ ________, into the conversation and make it real. </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Let _____________ do the </a:t>
            </a:r>
            <a:r>
              <a:rPr lang="en-US" sz="2400">
                <a:solidFill>
                  <a:srgbClr val="333333"/>
                </a:solidFill>
                <a:latin typeface="Arial" panose="020B0604020202020204" pitchFamily="34" charset="0"/>
                <a:cs typeface="Arial" panose="020B0604020202020204" pitchFamily="34" charset="0"/>
              </a:rPr>
              <a:t>heavy lifting. </a:t>
            </a:r>
            <a:endParaRPr lang="en-US" sz="2400" dirty="0">
              <a:solidFill>
                <a:srgbClr val="333333"/>
              </a:solidFill>
              <a:latin typeface="Arial" panose="020B0604020202020204" pitchFamily="34" charset="0"/>
              <a:cs typeface="Arial" panose="020B0604020202020204" pitchFamily="34" charset="0"/>
            </a:endParaRP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What is the most commonly overlooked objective of </a:t>
            </a:r>
            <a:r>
              <a:rPr lang="en-US" sz="2400" b="1" dirty="0">
                <a:solidFill>
                  <a:srgbClr val="EE7632"/>
                </a:solidFill>
                <a:latin typeface="Arial" panose="020B0604020202020204" pitchFamily="34" charset="0"/>
                <a:cs typeface="Arial" panose="020B0604020202020204" pitchFamily="34" charset="0"/>
              </a:rPr>
              <a:t>a Fierce Conversation</a:t>
            </a:r>
            <a:r>
              <a:rPr lang="en-US" sz="2400" dirty="0">
                <a:solidFill>
                  <a:srgbClr val="333333"/>
                </a:solidFill>
                <a:latin typeface="Arial" panose="020B0604020202020204" pitchFamily="34" charset="0"/>
                <a:cs typeface="Arial" panose="020B0604020202020204" pitchFamily="34" charset="0"/>
              </a:rPr>
              <a:t>?  </a:t>
            </a:r>
          </a:p>
          <a:p>
            <a:pPr marL="342900" indent="-342900">
              <a:buFont typeface="+mj-lt"/>
              <a:buAutoNum type="arabicPeriod"/>
            </a:pPr>
            <a:r>
              <a:rPr lang="en-US" sz="2400" dirty="0">
                <a:solidFill>
                  <a:srgbClr val="333333"/>
                </a:solidFill>
                <a:latin typeface="Arial" panose="020B0604020202020204" pitchFamily="34" charset="0"/>
                <a:cs typeface="Arial" panose="020B0604020202020204" pitchFamily="34" charset="0"/>
              </a:rPr>
              <a:t>All conversations are ______ ________ and sometimes they involve _______ __________.</a:t>
            </a:r>
          </a:p>
        </p:txBody>
      </p:sp>
      <p:sp>
        <p:nvSpPr>
          <p:cNvPr id="2" name="TextBox 1">
            <a:extLst>
              <a:ext uri="{FF2B5EF4-FFF2-40B4-BE49-F238E27FC236}">
                <a16:creationId xmlns:a16="http://schemas.microsoft.com/office/drawing/2014/main" id="{A8602F5D-A2CD-4FCE-9965-A1E3BCF484E2}"/>
              </a:ext>
            </a:extLst>
          </p:cNvPr>
          <p:cNvSpPr txBox="1"/>
          <p:nvPr/>
        </p:nvSpPr>
        <p:spPr>
          <a:xfrm>
            <a:off x="3901440" y="656609"/>
            <a:ext cx="4389120"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Fierce Quiz</a:t>
            </a:r>
          </a:p>
        </p:txBody>
      </p:sp>
    </p:spTree>
    <p:extLst>
      <p:ext uri="{BB962C8B-B14F-4D97-AF65-F5344CB8AC3E}">
        <p14:creationId xmlns:p14="http://schemas.microsoft.com/office/powerpoint/2010/main" val="42235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fade">
                                      <p:cBhvr>
                                        <p:cTn id="54" dur="1000"/>
                                        <p:tgtEl>
                                          <p:spTgt spid="4">
                                            <p:txEl>
                                              <p:pRg st="6" end="6"/>
                                            </p:txEl>
                                          </p:spTgt>
                                        </p:tgtEl>
                                      </p:cBhvr>
                                    </p:animEffect>
                                    <p:anim calcmode="lin" valueType="num">
                                      <p:cBhvr>
                                        <p:cTn id="5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6">
            <a:extLst>
              <a:ext uri="{FF2B5EF4-FFF2-40B4-BE49-F238E27FC236}">
                <a16:creationId xmlns:a16="http://schemas.microsoft.com/office/drawing/2014/main" id="{AE8D7DCE-925B-D44B-9478-643C2AE39856}"/>
              </a:ext>
            </a:extLst>
          </p:cNvPr>
          <p:cNvSpPr/>
          <p:nvPr/>
        </p:nvSpPr>
        <p:spPr>
          <a:xfrm>
            <a:off x="-1056497" y="1"/>
            <a:ext cx="14328072" cy="6891130"/>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0 w 14668314"/>
              <a:gd name="connsiteY0" fmla="*/ 6891130 h 6891130"/>
              <a:gd name="connsiteX1" fmla="*/ 4139939 w 14668314"/>
              <a:gd name="connsiteY1" fmla="*/ 3191233 h 6891130"/>
              <a:gd name="connsiteX2" fmla="*/ 7281543 w 14668314"/>
              <a:gd name="connsiteY2" fmla="*/ 6498 h 6891130"/>
              <a:gd name="connsiteX3" fmla="*/ 14668314 w 14668314"/>
              <a:gd name="connsiteY3" fmla="*/ 0 h 6891130"/>
              <a:gd name="connsiteX4" fmla="*/ 7778534 w 14668314"/>
              <a:gd name="connsiteY4" fmla="*/ 6879021 h 6891130"/>
              <a:gd name="connsiteX5" fmla="*/ 0 w 14668314"/>
              <a:gd name="connsiteY5" fmla="*/ 6891130 h 6891130"/>
              <a:gd name="connsiteX0" fmla="*/ 0 w 14668314"/>
              <a:gd name="connsiteY0" fmla="*/ 6891130 h 6891130"/>
              <a:gd name="connsiteX1" fmla="*/ 7281543 w 14668314"/>
              <a:gd name="connsiteY1" fmla="*/ 6498 h 6891130"/>
              <a:gd name="connsiteX2" fmla="*/ 14668314 w 14668314"/>
              <a:gd name="connsiteY2" fmla="*/ 0 h 6891130"/>
              <a:gd name="connsiteX3" fmla="*/ 7778534 w 14668314"/>
              <a:gd name="connsiteY3" fmla="*/ 6879021 h 6891130"/>
              <a:gd name="connsiteX4" fmla="*/ 0 w 14668314"/>
              <a:gd name="connsiteY4" fmla="*/ 6891130 h 6891130"/>
              <a:gd name="connsiteX0" fmla="*/ 0 w 14328072"/>
              <a:gd name="connsiteY0" fmla="*/ 6891130 h 6891130"/>
              <a:gd name="connsiteX1" fmla="*/ 6941301 w 14328072"/>
              <a:gd name="connsiteY1" fmla="*/ 6498 h 6891130"/>
              <a:gd name="connsiteX2" fmla="*/ 14328072 w 14328072"/>
              <a:gd name="connsiteY2" fmla="*/ 0 h 6891130"/>
              <a:gd name="connsiteX3" fmla="*/ 7438292 w 14328072"/>
              <a:gd name="connsiteY3" fmla="*/ 6879021 h 6891130"/>
              <a:gd name="connsiteX4" fmla="*/ 0 w 14328072"/>
              <a:gd name="connsiteY4" fmla="*/ 6891130 h 689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8072" h="6891130">
                <a:moveTo>
                  <a:pt x="0" y="6891130"/>
                </a:moveTo>
                <a:lnTo>
                  <a:pt x="6941301" y="6498"/>
                </a:lnTo>
                <a:lnTo>
                  <a:pt x="14328072" y="0"/>
                </a:lnTo>
                <a:lnTo>
                  <a:pt x="7438292" y="6879021"/>
                </a:lnTo>
                <a:lnTo>
                  <a:pt x="0" y="6891130"/>
                </a:lnTo>
                <a:close/>
              </a:path>
            </a:pathLst>
          </a:cu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a:extLst>
              <a:ext uri="{FF2B5EF4-FFF2-40B4-BE49-F238E27FC236}">
                <a16:creationId xmlns:a16="http://schemas.microsoft.com/office/drawing/2014/main" id="{FEF44C42-148A-254B-BB78-BC54BCCE14FE}"/>
              </a:ext>
            </a:extLst>
          </p:cNvPr>
          <p:cNvSpPr/>
          <p:nvPr/>
        </p:nvSpPr>
        <p:spPr>
          <a:xfrm>
            <a:off x="5108573" y="6499"/>
            <a:ext cx="7083427" cy="6884632"/>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7067108 w 10528375"/>
              <a:gd name="connsiteY4" fmla="*/ 3466213 h 6891130"/>
              <a:gd name="connsiteX5" fmla="*/ 3638595 w 10528375"/>
              <a:gd name="connsiteY5" fmla="*/ 6879021 h 6891130"/>
              <a:gd name="connsiteX6" fmla="*/ 6759 w 10528375"/>
              <a:gd name="connsiteY6" fmla="*/ 6891130 h 6891130"/>
              <a:gd name="connsiteX0" fmla="*/ 6759 w 7147222"/>
              <a:gd name="connsiteY0" fmla="*/ 6891130 h 6891130"/>
              <a:gd name="connsiteX1" fmla="*/ 0 w 7147222"/>
              <a:gd name="connsiteY1" fmla="*/ 3191233 h 6891130"/>
              <a:gd name="connsiteX2" fmla="*/ 3141604 w 7147222"/>
              <a:gd name="connsiteY2" fmla="*/ 6498 h 6891130"/>
              <a:gd name="connsiteX3" fmla="*/ 7147222 w 7147222"/>
              <a:gd name="connsiteY3" fmla="*/ 0 h 6891130"/>
              <a:gd name="connsiteX4" fmla="*/ 7067108 w 7147222"/>
              <a:gd name="connsiteY4" fmla="*/ 3466213 h 6891130"/>
              <a:gd name="connsiteX5" fmla="*/ 3638595 w 7147222"/>
              <a:gd name="connsiteY5" fmla="*/ 6879021 h 6891130"/>
              <a:gd name="connsiteX6" fmla="*/ 6759 w 7147222"/>
              <a:gd name="connsiteY6" fmla="*/ 6891130 h 6891130"/>
              <a:gd name="connsiteX0" fmla="*/ 6759 w 7083427"/>
              <a:gd name="connsiteY0" fmla="*/ 6884632 h 6884632"/>
              <a:gd name="connsiteX1" fmla="*/ 0 w 7083427"/>
              <a:gd name="connsiteY1" fmla="*/ 3184735 h 6884632"/>
              <a:gd name="connsiteX2" fmla="*/ 3141604 w 7083427"/>
              <a:gd name="connsiteY2" fmla="*/ 0 h 6884632"/>
              <a:gd name="connsiteX3" fmla="*/ 7083427 w 7083427"/>
              <a:gd name="connsiteY3" fmla="*/ 14767 h 6884632"/>
              <a:gd name="connsiteX4" fmla="*/ 7067108 w 7083427"/>
              <a:gd name="connsiteY4" fmla="*/ 3459715 h 6884632"/>
              <a:gd name="connsiteX5" fmla="*/ 3638595 w 7083427"/>
              <a:gd name="connsiteY5" fmla="*/ 6872523 h 6884632"/>
              <a:gd name="connsiteX6" fmla="*/ 6759 w 7083427"/>
              <a:gd name="connsiteY6" fmla="*/ 6884632 h 68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3427" h="6884632">
                <a:moveTo>
                  <a:pt x="6759" y="6884632"/>
                </a:moveTo>
                <a:lnTo>
                  <a:pt x="0" y="3184735"/>
                </a:lnTo>
                <a:lnTo>
                  <a:pt x="3141604" y="0"/>
                </a:lnTo>
                <a:lnTo>
                  <a:pt x="7083427" y="14767"/>
                </a:lnTo>
                <a:cubicBezTo>
                  <a:pt x="7077987" y="1163083"/>
                  <a:pt x="7072548" y="2311399"/>
                  <a:pt x="7067108" y="3459715"/>
                </a:cubicBezTo>
                <a:lnTo>
                  <a:pt x="3638595" y="6872523"/>
                </a:lnTo>
                <a:lnTo>
                  <a:pt x="6759" y="688463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986A3E3E-ED33-C94D-99ED-D000FAB19638}"/>
              </a:ext>
            </a:extLst>
          </p:cNvPr>
          <p:cNvSpPr/>
          <p:nvPr/>
        </p:nvSpPr>
        <p:spPr>
          <a:xfrm flipH="1">
            <a:off x="10026868" y="4692868"/>
            <a:ext cx="2165132" cy="2165132"/>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5A9B4A-FDAB-424B-9872-7DEFCF0E62A7}"/>
              </a:ext>
            </a:extLst>
          </p:cNvPr>
          <p:cNvSpPr txBox="1"/>
          <p:nvPr/>
        </p:nvSpPr>
        <p:spPr>
          <a:xfrm>
            <a:off x="568213" y="866512"/>
            <a:ext cx="4858896" cy="2062103"/>
          </a:xfrm>
          <a:prstGeom prst="rect">
            <a:avLst/>
          </a:prstGeom>
          <a:noFill/>
        </p:spPr>
        <p:txBody>
          <a:bodyPr wrap="square" rtlCol="0">
            <a:spAutoFit/>
          </a:bodyPr>
          <a:lstStyle/>
          <a:p>
            <a:pPr algn="r"/>
            <a:r>
              <a:rPr lang="en-US" sz="4800" b="1" dirty="0">
                <a:solidFill>
                  <a:srgbClr val="333333"/>
                </a:solidFill>
                <a:latin typeface="Arial" panose="020B0604020202020204" pitchFamily="34" charset="0"/>
                <a:cs typeface="Arial" panose="020B0604020202020204" pitchFamily="34" charset="0"/>
              </a:rPr>
              <a:t>The</a:t>
            </a:r>
            <a:r>
              <a:rPr lang="en-US" sz="4800" b="1" dirty="0">
                <a:solidFill>
                  <a:schemeClr val="accent2"/>
                </a:solidFill>
                <a:latin typeface="Arial" panose="020B0604020202020204" pitchFamily="34" charset="0"/>
                <a:cs typeface="Arial" panose="020B0604020202020204" pitchFamily="34" charset="0"/>
              </a:rPr>
              <a:t> </a:t>
            </a:r>
            <a:r>
              <a:rPr lang="en-US" sz="8000" b="1" dirty="0">
                <a:solidFill>
                  <a:schemeClr val="accent2"/>
                </a:solidFill>
                <a:latin typeface="Arial" panose="020B0604020202020204" pitchFamily="34" charset="0"/>
                <a:cs typeface="Arial" panose="020B0604020202020204" pitchFamily="34" charset="0"/>
              </a:rPr>
              <a:t>4 </a:t>
            </a:r>
            <a:r>
              <a:rPr lang="en-US" sz="4800" b="1" dirty="0">
                <a:solidFill>
                  <a:srgbClr val="333333"/>
                </a:solidFill>
                <a:latin typeface="Arial" panose="020B0604020202020204" pitchFamily="34" charset="0"/>
                <a:cs typeface="Arial" panose="020B0604020202020204" pitchFamily="34" charset="0"/>
              </a:rPr>
              <a:t>objectives</a:t>
            </a:r>
          </a:p>
        </p:txBody>
      </p:sp>
      <p:sp>
        <p:nvSpPr>
          <p:cNvPr id="10" name="TextBox 9">
            <a:extLst>
              <a:ext uri="{FF2B5EF4-FFF2-40B4-BE49-F238E27FC236}">
                <a16:creationId xmlns:a16="http://schemas.microsoft.com/office/drawing/2014/main" id="{73A3E725-0B9E-E949-B174-7F6B11E46B11}"/>
              </a:ext>
            </a:extLst>
          </p:cNvPr>
          <p:cNvSpPr txBox="1"/>
          <p:nvPr/>
        </p:nvSpPr>
        <p:spPr>
          <a:xfrm>
            <a:off x="5588900" y="3302682"/>
            <a:ext cx="3957642" cy="2246769"/>
          </a:xfrm>
          <a:prstGeom prst="rect">
            <a:avLst/>
          </a:prstGeom>
          <a:noFill/>
        </p:spPr>
        <p:txBody>
          <a:bodyPr wrap="square" rtlCol="0">
            <a:spAutoFit/>
          </a:bodyPr>
          <a:lstStyle/>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Interrogate reality</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Provoke learning</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Tackle tough challenges</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Enrich relationships</a:t>
            </a:r>
          </a:p>
        </p:txBody>
      </p:sp>
    </p:spTree>
    <p:extLst>
      <p:ext uri="{BB962C8B-B14F-4D97-AF65-F5344CB8AC3E}">
        <p14:creationId xmlns:p14="http://schemas.microsoft.com/office/powerpoint/2010/main" val="37388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16191C-3D79-4CD0-8C62-1D1214790B75}"/>
              </a:ext>
            </a:extLst>
          </p:cNvPr>
          <p:cNvSpPr txBox="1"/>
          <p:nvPr/>
        </p:nvSpPr>
        <p:spPr>
          <a:xfrm>
            <a:off x="924485" y="2143306"/>
            <a:ext cx="10407583" cy="1938992"/>
          </a:xfrm>
          <a:prstGeom prst="rect">
            <a:avLst/>
          </a:prstGeom>
          <a:noFill/>
        </p:spPr>
        <p:txBody>
          <a:bodyPr wrap="square" rtlCol="0">
            <a:spAutoFit/>
          </a:bodyPr>
          <a:lstStyle/>
          <a:p>
            <a:pPr marL="514350" indent="-514350">
              <a:buFont typeface="+mj-lt"/>
              <a:buAutoNum type="arabicPeriod"/>
            </a:pPr>
            <a:r>
              <a:rPr lang="en-US" sz="2400" dirty="0">
                <a:solidFill>
                  <a:srgbClr val="333333"/>
                </a:solidFill>
                <a:latin typeface="Arial" panose="020B0604020202020204" pitchFamily="34" charset="0"/>
                <a:cs typeface="Arial" panose="020B0604020202020204" pitchFamily="34" charset="0"/>
              </a:rPr>
              <a:t>Our careers, our companies, our relationships, and our lives succeed or fail, </a:t>
            </a:r>
            <a:r>
              <a:rPr lang="en-US" sz="2400" b="1" i="1" dirty="0">
                <a:solidFill>
                  <a:srgbClr val="EE7632"/>
                </a:solidFill>
                <a:latin typeface="Arial" panose="020B0604020202020204" pitchFamily="34" charset="0"/>
                <a:cs typeface="Arial" panose="020B0604020202020204" pitchFamily="34" charset="0"/>
              </a:rPr>
              <a:t>gradually then suddenly</a:t>
            </a:r>
            <a:r>
              <a:rPr lang="en-US" sz="2400" dirty="0">
                <a:solidFill>
                  <a:srgbClr val="333333"/>
                </a:solidFill>
                <a:latin typeface="Arial" panose="020B0604020202020204" pitchFamily="34" charset="0"/>
                <a:cs typeface="Arial" panose="020B0604020202020204" pitchFamily="34" charset="0"/>
              </a:rPr>
              <a:t>, one conversation at a time.</a:t>
            </a:r>
          </a:p>
          <a:p>
            <a:pPr marL="514350" indent="-514350">
              <a:buFont typeface="+mj-lt"/>
              <a:buAutoNum type="arabicPeriod"/>
            </a:pPr>
            <a:r>
              <a:rPr lang="en-US" sz="2400" dirty="0">
                <a:solidFill>
                  <a:srgbClr val="333333"/>
                </a:solidFill>
                <a:latin typeface="Arial" panose="020B0604020202020204" pitchFamily="34" charset="0"/>
                <a:cs typeface="Arial" panose="020B0604020202020204" pitchFamily="34" charset="0"/>
              </a:rPr>
              <a:t>The conversation </a:t>
            </a:r>
            <a:r>
              <a:rPr lang="en-US" sz="2400" b="1" i="1" dirty="0">
                <a:solidFill>
                  <a:srgbClr val="EE7632"/>
                </a:solidFill>
                <a:latin typeface="Arial" panose="020B0604020202020204" pitchFamily="34" charset="0"/>
                <a:cs typeface="Arial" panose="020B0604020202020204" pitchFamily="34" charset="0"/>
              </a:rPr>
              <a:t>is</a:t>
            </a:r>
            <a:r>
              <a:rPr lang="en-US" sz="2400" dirty="0">
                <a:solidFill>
                  <a:srgbClr val="333333"/>
                </a:solidFill>
                <a:latin typeface="Arial" panose="020B0604020202020204" pitchFamily="34" charset="0"/>
                <a:cs typeface="Arial" panose="020B0604020202020204" pitchFamily="34" charset="0"/>
              </a:rPr>
              <a:t> the relationship.</a:t>
            </a:r>
          </a:p>
          <a:p>
            <a:pPr marL="514350" indent="-514350">
              <a:buFont typeface="+mj-lt"/>
              <a:buAutoNum type="arabicPeriod"/>
            </a:pPr>
            <a:r>
              <a:rPr lang="en-US" sz="2400" dirty="0">
                <a:solidFill>
                  <a:srgbClr val="333333"/>
                </a:solidFill>
                <a:latin typeface="Arial" panose="020B0604020202020204" pitchFamily="34" charset="0"/>
                <a:cs typeface="Arial" panose="020B0604020202020204" pitchFamily="34" charset="0"/>
              </a:rPr>
              <a:t>All conversations are </a:t>
            </a:r>
            <a:r>
              <a:rPr lang="en-US" sz="2400" b="1" i="1" dirty="0">
                <a:solidFill>
                  <a:srgbClr val="EE7632"/>
                </a:solidFill>
                <a:latin typeface="Arial" panose="020B0604020202020204" pitchFamily="34" charset="0"/>
                <a:cs typeface="Arial" panose="020B0604020202020204" pitchFamily="34" charset="0"/>
              </a:rPr>
              <a:t>with myself</a:t>
            </a:r>
            <a:r>
              <a:rPr lang="en-US" sz="2400" i="1" dirty="0">
                <a:solidFill>
                  <a:srgbClr val="333333"/>
                </a:solidFill>
                <a:latin typeface="Arial" panose="020B0604020202020204" pitchFamily="34" charset="0"/>
                <a:cs typeface="Arial" panose="020B0604020202020204" pitchFamily="34" charset="0"/>
              </a:rPr>
              <a:t> </a:t>
            </a:r>
            <a:r>
              <a:rPr lang="en-US" sz="2400" dirty="0">
                <a:solidFill>
                  <a:srgbClr val="333333"/>
                </a:solidFill>
                <a:latin typeface="Arial" panose="020B0604020202020204" pitchFamily="34" charset="0"/>
                <a:cs typeface="Arial" panose="020B0604020202020204" pitchFamily="34" charset="0"/>
              </a:rPr>
              <a:t>and sometimes they involve other people.</a:t>
            </a:r>
          </a:p>
        </p:txBody>
      </p:sp>
      <p:sp>
        <p:nvSpPr>
          <p:cNvPr id="11" name="Right Triangle 10">
            <a:extLst>
              <a:ext uri="{FF2B5EF4-FFF2-40B4-BE49-F238E27FC236}">
                <a16:creationId xmlns:a16="http://schemas.microsoft.com/office/drawing/2014/main" id="{3B60CCEC-A7AA-9848-8983-189E195F5378}"/>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DC668EBC-4976-0B42-9326-BED1ACC7C984}"/>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471EE92-EC5E-8541-9747-FE84D85B5B9F}"/>
              </a:ext>
            </a:extLst>
          </p:cNvPr>
          <p:cNvSpPr txBox="1"/>
          <p:nvPr/>
        </p:nvSpPr>
        <p:spPr>
          <a:xfrm>
            <a:off x="2418994" y="656609"/>
            <a:ext cx="7636330"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3 Transformational Ideas</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969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allelogram 6">
            <a:extLst>
              <a:ext uri="{FF2B5EF4-FFF2-40B4-BE49-F238E27FC236}">
                <a16:creationId xmlns:a16="http://schemas.microsoft.com/office/drawing/2014/main" id="{76226881-C902-524F-B549-4D20E122A254}"/>
              </a:ext>
            </a:extLst>
          </p:cNvPr>
          <p:cNvSpPr/>
          <p:nvPr/>
        </p:nvSpPr>
        <p:spPr>
          <a:xfrm>
            <a:off x="-1056497" y="1"/>
            <a:ext cx="14328072" cy="6891130"/>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0 w 14668314"/>
              <a:gd name="connsiteY0" fmla="*/ 6891130 h 6891130"/>
              <a:gd name="connsiteX1" fmla="*/ 4139939 w 14668314"/>
              <a:gd name="connsiteY1" fmla="*/ 3191233 h 6891130"/>
              <a:gd name="connsiteX2" fmla="*/ 7281543 w 14668314"/>
              <a:gd name="connsiteY2" fmla="*/ 6498 h 6891130"/>
              <a:gd name="connsiteX3" fmla="*/ 14668314 w 14668314"/>
              <a:gd name="connsiteY3" fmla="*/ 0 h 6891130"/>
              <a:gd name="connsiteX4" fmla="*/ 7778534 w 14668314"/>
              <a:gd name="connsiteY4" fmla="*/ 6879021 h 6891130"/>
              <a:gd name="connsiteX5" fmla="*/ 0 w 14668314"/>
              <a:gd name="connsiteY5" fmla="*/ 6891130 h 6891130"/>
              <a:gd name="connsiteX0" fmla="*/ 0 w 14668314"/>
              <a:gd name="connsiteY0" fmla="*/ 6891130 h 6891130"/>
              <a:gd name="connsiteX1" fmla="*/ 7281543 w 14668314"/>
              <a:gd name="connsiteY1" fmla="*/ 6498 h 6891130"/>
              <a:gd name="connsiteX2" fmla="*/ 14668314 w 14668314"/>
              <a:gd name="connsiteY2" fmla="*/ 0 h 6891130"/>
              <a:gd name="connsiteX3" fmla="*/ 7778534 w 14668314"/>
              <a:gd name="connsiteY3" fmla="*/ 6879021 h 6891130"/>
              <a:gd name="connsiteX4" fmla="*/ 0 w 14668314"/>
              <a:gd name="connsiteY4" fmla="*/ 6891130 h 6891130"/>
              <a:gd name="connsiteX0" fmla="*/ 0 w 14328072"/>
              <a:gd name="connsiteY0" fmla="*/ 6891130 h 6891130"/>
              <a:gd name="connsiteX1" fmla="*/ 6941301 w 14328072"/>
              <a:gd name="connsiteY1" fmla="*/ 6498 h 6891130"/>
              <a:gd name="connsiteX2" fmla="*/ 14328072 w 14328072"/>
              <a:gd name="connsiteY2" fmla="*/ 0 h 6891130"/>
              <a:gd name="connsiteX3" fmla="*/ 7438292 w 14328072"/>
              <a:gd name="connsiteY3" fmla="*/ 6879021 h 6891130"/>
              <a:gd name="connsiteX4" fmla="*/ 0 w 14328072"/>
              <a:gd name="connsiteY4" fmla="*/ 6891130 h 6891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8072" h="6891130">
                <a:moveTo>
                  <a:pt x="0" y="6891130"/>
                </a:moveTo>
                <a:lnTo>
                  <a:pt x="6941301" y="6498"/>
                </a:lnTo>
                <a:lnTo>
                  <a:pt x="14328072" y="0"/>
                </a:lnTo>
                <a:lnTo>
                  <a:pt x="7438292" y="6879021"/>
                </a:lnTo>
                <a:lnTo>
                  <a:pt x="0" y="6891130"/>
                </a:lnTo>
                <a:close/>
              </a:path>
            </a:pathLst>
          </a:cu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6">
            <a:extLst>
              <a:ext uri="{FF2B5EF4-FFF2-40B4-BE49-F238E27FC236}">
                <a16:creationId xmlns:a16="http://schemas.microsoft.com/office/drawing/2014/main" id="{0610F089-F019-E74D-B604-6F101C01BA8D}"/>
              </a:ext>
            </a:extLst>
          </p:cNvPr>
          <p:cNvSpPr/>
          <p:nvPr/>
        </p:nvSpPr>
        <p:spPr>
          <a:xfrm>
            <a:off x="5108573" y="6499"/>
            <a:ext cx="7083427" cy="6884632"/>
          </a:xfrm>
          <a:custGeom>
            <a:avLst/>
            <a:gdLst>
              <a:gd name="connsiteX0" fmla="*/ 0 w 3279228"/>
              <a:gd name="connsiteY0" fmla="*/ 6858000 h 6858000"/>
              <a:gd name="connsiteX1" fmla="*/ 819807 w 3279228"/>
              <a:gd name="connsiteY1" fmla="*/ 0 h 6858000"/>
              <a:gd name="connsiteX2" fmla="*/ 3279228 w 3279228"/>
              <a:gd name="connsiteY2" fmla="*/ 0 h 6858000"/>
              <a:gd name="connsiteX3" fmla="*/ 2459421 w 3279228"/>
              <a:gd name="connsiteY3" fmla="*/ 6858000 h 6858000"/>
              <a:gd name="connsiteX4" fmla="*/ 0 w 3279228"/>
              <a:gd name="connsiteY4" fmla="*/ 6858000 h 6858000"/>
              <a:gd name="connsiteX0" fmla="*/ 0 w 9333187"/>
              <a:gd name="connsiteY0" fmla="*/ 6858000 h 6858000"/>
              <a:gd name="connsiteX1" fmla="*/ 6873766 w 9333187"/>
              <a:gd name="connsiteY1" fmla="*/ 0 h 6858000"/>
              <a:gd name="connsiteX2" fmla="*/ 9333187 w 9333187"/>
              <a:gd name="connsiteY2" fmla="*/ 0 h 6858000"/>
              <a:gd name="connsiteX3" fmla="*/ 8513380 w 9333187"/>
              <a:gd name="connsiteY3" fmla="*/ 6858000 h 6858000"/>
              <a:gd name="connsiteX4" fmla="*/ 0 w 9333187"/>
              <a:gd name="connsiteY4" fmla="*/ 6858000 h 6858000"/>
              <a:gd name="connsiteX0" fmla="*/ 0 w 16070318"/>
              <a:gd name="connsiteY0" fmla="*/ 6868510 h 6868510"/>
              <a:gd name="connsiteX1" fmla="*/ 6873766 w 16070318"/>
              <a:gd name="connsiteY1" fmla="*/ 10510 h 6868510"/>
              <a:gd name="connsiteX2" fmla="*/ 16070318 w 16070318"/>
              <a:gd name="connsiteY2" fmla="*/ 0 h 6868510"/>
              <a:gd name="connsiteX3" fmla="*/ 8513380 w 16070318"/>
              <a:gd name="connsiteY3" fmla="*/ 6868510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04994 w 16070318"/>
              <a:gd name="connsiteY3" fmla="*/ 6794937 h 6868510"/>
              <a:gd name="connsiteX4" fmla="*/ 0 w 16070318"/>
              <a:gd name="connsiteY4" fmla="*/ 6868510 h 6868510"/>
              <a:gd name="connsiteX0" fmla="*/ 0 w 16070318"/>
              <a:gd name="connsiteY0" fmla="*/ 6868510 h 6868510"/>
              <a:gd name="connsiteX1" fmla="*/ 6873766 w 16070318"/>
              <a:gd name="connsiteY1" fmla="*/ 10510 h 6868510"/>
              <a:gd name="connsiteX2" fmla="*/ 16070318 w 16070318"/>
              <a:gd name="connsiteY2" fmla="*/ 0 h 6868510"/>
              <a:gd name="connsiteX3" fmla="*/ 7115504 w 16070318"/>
              <a:gd name="connsiteY3" fmla="*/ 6868510 h 6868510"/>
              <a:gd name="connsiteX4" fmla="*/ 0 w 16070318"/>
              <a:gd name="connsiteY4" fmla="*/ 6868510 h 6868510"/>
              <a:gd name="connsiteX0" fmla="*/ 0 w 16070318"/>
              <a:gd name="connsiteY0" fmla="*/ 6868510 h 6879021"/>
              <a:gd name="connsiteX1" fmla="*/ 6873766 w 16070318"/>
              <a:gd name="connsiteY1" fmla="*/ 10510 h 6879021"/>
              <a:gd name="connsiteX2" fmla="*/ 16070318 w 16070318"/>
              <a:gd name="connsiteY2" fmla="*/ 0 h 6879021"/>
              <a:gd name="connsiteX3" fmla="*/ 7872249 w 16070318"/>
              <a:gd name="connsiteY3" fmla="*/ 6879021 h 6879021"/>
              <a:gd name="connsiteX4" fmla="*/ 0 w 16070318"/>
              <a:gd name="connsiteY4" fmla="*/ 6868510 h 6879021"/>
              <a:gd name="connsiteX0" fmla="*/ 0 w 12854153"/>
              <a:gd name="connsiteY0" fmla="*/ 6858000 h 6868511"/>
              <a:gd name="connsiteX1" fmla="*/ 6873766 w 12854153"/>
              <a:gd name="connsiteY1" fmla="*/ 0 h 6868511"/>
              <a:gd name="connsiteX2" fmla="*/ 12854153 w 12854153"/>
              <a:gd name="connsiteY2" fmla="*/ 42042 h 6868511"/>
              <a:gd name="connsiteX3" fmla="*/ 7872249 w 12854153"/>
              <a:gd name="connsiteY3" fmla="*/ 6868511 h 6868511"/>
              <a:gd name="connsiteX4" fmla="*/ 0 w 12854153"/>
              <a:gd name="connsiteY4" fmla="*/ 6858000 h 6868511"/>
              <a:gd name="connsiteX0" fmla="*/ 0 w 15134897"/>
              <a:gd name="connsiteY0" fmla="*/ 6889531 h 6900042"/>
              <a:gd name="connsiteX1" fmla="*/ 6873766 w 15134897"/>
              <a:gd name="connsiteY1" fmla="*/ 31531 h 6900042"/>
              <a:gd name="connsiteX2" fmla="*/ 15134897 w 15134897"/>
              <a:gd name="connsiteY2" fmla="*/ 0 h 6900042"/>
              <a:gd name="connsiteX3" fmla="*/ 7872249 w 15134897"/>
              <a:gd name="connsiteY3" fmla="*/ 6900042 h 6900042"/>
              <a:gd name="connsiteX4" fmla="*/ 0 w 15134897"/>
              <a:gd name="connsiteY4" fmla="*/ 6889531 h 6900042"/>
              <a:gd name="connsiteX0" fmla="*/ 0 w 14420194"/>
              <a:gd name="connsiteY0" fmla="*/ 6868510 h 6879021"/>
              <a:gd name="connsiteX1" fmla="*/ 6873766 w 14420194"/>
              <a:gd name="connsiteY1" fmla="*/ 10510 h 6879021"/>
              <a:gd name="connsiteX2" fmla="*/ 14420194 w 14420194"/>
              <a:gd name="connsiteY2" fmla="*/ 0 h 6879021"/>
              <a:gd name="connsiteX3" fmla="*/ 7872249 w 14420194"/>
              <a:gd name="connsiteY3" fmla="*/ 6879021 h 6879021"/>
              <a:gd name="connsiteX4" fmla="*/ 0 w 14420194"/>
              <a:gd name="connsiteY4" fmla="*/ 6868510 h 6879021"/>
              <a:gd name="connsiteX0" fmla="*/ 0 w 14420194"/>
              <a:gd name="connsiteY0" fmla="*/ 6868510 h 6868511"/>
              <a:gd name="connsiteX1" fmla="*/ 6873766 w 14420194"/>
              <a:gd name="connsiteY1" fmla="*/ 10510 h 6868511"/>
              <a:gd name="connsiteX2" fmla="*/ 14420194 w 14420194"/>
              <a:gd name="connsiteY2" fmla="*/ 0 h 6868511"/>
              <a:gd name="connsiteX3" fmla="*/ 7367753 w 14420194"/>
              <a:gd name="connsiteY3" fmla="*/ 6868511 h 6868511"/>
              <a:gd name="connsiteX4" fmla="*/ 0 w 14420194"/>
              <a:gd name="connsiteY4" fmla="*/ 6868510 h 6868511"/>
              <a:gd name="connsiteX0" fmla="*/ 0 w 14420194"/>
              <a:gd name="connsiteY0" fmla="*/ 6868510 h 6879021"/>
              <a:gd name="connsiteX1" fmla="*/ 6873766 w 14420194"/>
              <a:gd name="connsiteY1" fmla="*/ 10510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89808 w 14420194"/>
              <a:gd name="connsiteY1" fmla="*/ 248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6873766 w 14420194"/>
              <a:gd name="connsiteY1" fmla="*/ 6498 h 6879021"/>
              <a:gd name="connsiteX2" fmla="*/ 14420194 w 14420194"/>
              <a:gd name="connsiteY2" fmla="*/ 0 h 6879021"/>
              <a:gd name="connsiteX3" fmla="*/ 6978871 w 14420194"/>
              <a:gd name="connsiteY3" fmla="*/ 6879021 h 6879021"/>
              <a:gd name="connsiteX4" fmla="*/ 0 w 14420194"/>
              <a:gd name="connsiteY4" fmla="*/ 6868510 h 6879021"/>
              <a:gd name="connsiteX0" fmla="*/ 0 w 14420194"/>
              <a:gd name="connsiteY0" fmla="*/ 6868510 h 6879021"/>
              <a:gd name="connsiteX1" fmla="*/ 4385305 w 14420194"/>
              <a:gd name="connsiteY1" fmla="*/ 2494547 h 6879021"/>
              <a:gd name="connsiteX2" fmla="*/ 6873766 w 14420194"/>
              <a:gd name="connsiteY2" fmla="*/ 6498 h 6879021"/>
              <a:gd name="connsiteX3" fmla="*/ 14420194 w 14420194"/>
              <a:gd name="connsiteY3" fmla="*/ 0 h 6879021"/>
              <a:gd name="connsiteX4" fmla="*/ 6978871 w 14420194"/>
              <a:gd name="connsiteY4" fmla="*/ 6879021 h 6879021"/>
              <a:gd name="connsiteX5" fmla="*/ 0 w 14420194"/>
              <a:gd name="connsiteY5" fmla="*/ 6868510 h 6879021"/>
              <a:gd name="connsiteX0" fmla="*/ 0 w 14420194"/>
              <a:gd name="connsiteY0" fmla="*/ 6868510 h 6891130"/>
              <a:gd name="connsiteX1" fmla="*/ 4385305 w 14420194"/>
              <a:gd name="connsiteY1" fmla="*/ 2494547 h 6891130"/>
              <a:gd name="connsiteX2" fmla="*/ 6873766 w 14420194"/>
              <a:gd name="connsiteY2" fmla="*/ 6498 h 6891130"/>
              <a:gd name="connsiteX3" fmla="*/ 14420194 w 14420194"/>
              <a:gd name="connsiteY3" fmla="*/ 0 h 6891130"/>
              <a:gd name="connsiteX4" fmla="*/ 6978871 w 14420194"/>
              <a:gd name="connsiteY4" fmla="*/ 6879021 h 6891130"/>
              <a:gd name="connsiteX5" fmla="*/ 4406578 w 14420194"/>
              <a:gd name="connsiteY5" fmla="*/ 6891130 h 6891130"/>
              <a:gd name="connsiteX6" fmla="*/ 0 w 14420194"/>
              <a:gd name="connsiteY6" fmla="*/ 6868510 h 6891130"/>
              <a:gd name="connsiteX0" fmla="*/ 21273 w 10034889"/>
              <a:gd name="connsiteY0" fmla="*/ 6891130 h 6891130"/>
              <a:gd name="connsiteX1" fmla="*/ 0 w 10034889"/>
              <a:gd name="connsiteY1" fmla="*/ 2494547 h 6891130"/>
              <a:gd name="connsiteX2" fmla="*/ 2488461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21273 w 10034889"/>
              <a:gd name="connsiteY0" fmla="*/ 6891130 h 6891130"/>
              <a:gd name="connsiteX1" fmla="*/ 0 w 10034889"/>
              <a:gd name="connsiteY1" fmla="*/ 2494547 h 6891130"/>
              <a:gd name="connsiteX2" fmla="*/ 3272232 w 10034889"/>
              <a:gd name="connsiteY2" fmla="*/ 6498 h 6891130"/>
              <a:gd name="connsiteX3" fmla="*/ 10034889 w 10034889"/>
              <a:gd name="connsiteY3" fmla="*/ 0 h 6891130"/>
              <a:gd name="connsiteX4" fmla="*/ 2593566 w 10034889"/>
              <a:gd name="connsiteY4" fmla="*/ 6879021 h 6891130"/>
              <a:gd name="connsiteX5" fmla="*/ 21273 w 10034889"/>
              <a:gd name="connsiteY5" fmla="*/ 6891130 h 6891130"/>
              <a:gd name="connsiteX0" fmla="*/ 35787 w 10049403"/>
              <a:gd name="connsiteY0" fmla="*/ 6891130 h 6891130"/>
              <a:gd name="connsiteX1" fmla="*/ 0 w 10049403"/>
              <a:gd name="connsiteY1" fmla="*/ 3452490 h 6891130"/>
              <a:gd name="connsiteX2" fmla="*/ 3286746 w 10049403"/>
              <a:gd name="connsiteY2" fmla="*/ 6498 h 6891130"/>
              <a:gd name="connsiteX3" fmla="*/ 10049403 w 10049403"/>
              <a:gd name="connsiteY3" fmla="*/ 0 h 6891130"/>
              <a:gd name="connsiteX4" fmla="*/ 2608080 w 10049403"/>
              <a:gd name="connsiteY4" fmla="*/ 6879021 h 6891130"/>
              <a:gd name="connsiteX5" fmla="*/ 35787 w 10049403"/>
              <a:gd name="connsiteY5" fmla="*/ 6891130 h 6891130"/>
              <a:gd name="connsiteX0" fmla="*/ 6759 w 10020375"/>
              <a:gd name="connsiteY0" fmla="*/ 6891130 h 6891130"/>
              <a:gd name="connsiteX1" fmla="*/ 0 w 10020375"/>
              <a:gd name="connsiteY1" fmla="*/ 3452490 h 6891130"/>
              <a:gd name="connsiteX2" fmla="*/ 3257718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35527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2579052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452490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214175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020375"/>
              <a:gd name="connsiteY0" fmla="*/ 6891130 h 6891130"/>
              <a:gd name="connsiteX1" fmla="*/ 0 w 10020375"/>
              <a:gd name="connsiteY1" fmla="*/ 3191233 h 6891130"/>
              <a:gd name="connsiteX2" fmla="*/ 3141604 w 10020375"/>
              <a:gd name="connsiteY2" fmla="*/ 6498 h 6891130"/>
              <a:gd name="connsiteX3" fmla="*/ 10020375 w 10020375"/>
              <a:gd name="connsiteY3" fmla="*/ 0 h 6891130"/>
              <a:gd name="connsiteX4" fmla="*/ 3638595 w 10020375"/>
              <a:gd name="connsiteY4" fmla="*/ 6879021 h 6891130"/>
              <a:gd name="connsiteX5" fmla="*/ 6759 w 10020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3638595 w 10528375"/>
              <a:gd name="connsiteY4" fmla="*/ 6879021 h 6891130"/>
              <a:gd name="connsiteX5" fmla="*/ 6759 w 10528375"/>
              <a:gd name="connsiteY5" fmla="*/ 6891130 h 6891130"/>
              <a:gd name="connsiteX0" fmla="*/ 6759 w 10528375"/>
              <a:gd name="connsiteY0" fmla="*/ 6891130 h 6891130"/>
              <a:gd name="connsiteX1" fmla="*/ 0 w 10528375"/>
              <a:gd name="connsiteY1" fmla="*/ 3191233 h 6891130"/>
              <a:gd name="connsiteX2" fmla="*/ 3141604 w 10528375"/>
              <a:gd name="connsiteY2" fmla="*/ 6498 h 6891130"/>
              <a:gd name="connsiteX3" fmla="*/ 10528375 w 10528375"/>
              <a:gd name="connsiteY3" fmla="*/ 0 h 6891130"/>
              <a:gd name="connsiteX4" fmla="*/ 7067108 w 10528375"/>
              <a:gd name="connsiteY4" fmla="*/ 3466213 h 6891130"/>
              <a:gd name="connsiteX5" fmla="*/ 3638595 w 10528375"/>
              <a:gd name="connsiteY5" fmla="*/ 6879021 h 6891130"/>
              <a:gd name="connsiteX6" fmla="*/ 6759 w 10528375"/>
              <a:gd name="connsiteY6" fmla="*/ 6891130 h 6891130"/>
              <a:gd name="connsiteX0" fmla="*/ 6759 w 7147222"/>
              <a:gd name="connsiteY0" fmla="*/ 6891130 h 6891130"/>
              <a:gd name="connsiteX1" fmla="*/ 0 w 7147222"/>
              <a:gd name="connsiteY1" fmla="*/ 3191233 h 6891130"/>
              <a:gd name="connsiteX2" fmla="*/ 3141604 w 7147222"/>
              <a:gd name="connsiteY2" fmla="*/ 6498 h 6891130"/>
              <a:gd name="connsiteX3" fmla="*/ 7147222 w 7147222"/>
              <a:gd name="connsiteY3" fmla="*/ 0 h 6891130"/>
              <a:gd name="connsiteX4" fmla="*/ 7067108 w 7147222"/>
              <a:gd name="connsiteY4" fmla="*/ 3466213 h 6891130"/>
              <a:gd name="connsiteX5" fmla="*/ 3638595 w 7147222"/>
              <a:gd name="connsiteY5" fmla="*/ 6879021 h 6891130"/>
              <a:gd name="connsiteX6" fmla="*/ 6759 w 7147222"/>
              <a:gd name="connsiteY6" fmla="*/ 6891130 h 6891130"/>
              <a:gd name="connsiteX0" fmla="*/ 6759 w 7083427"/>
              <a:gd name="connsiteY0" fmla="*/ 6884632 h 6884632"/>
              <a:gd name="connsiteX1" fmla="*/ 0 w 7083427"/>
              <a:gd name="connsiteY1" fmla="*/ 3184735 h 6884632"/>
              <a:gd name="connsiteX2" fmla="*/ 3141604 w 7083427"/>
              <a:gd name="connsiteY2" fmla="*/ 0 h 6884632"/>
              <a:gd name="connsiteX3" fmla="*/ 7083427 w 7083427"/>
              <a:gd name="connsiteY3" fmla="*/ 14767 h 6884632"/>
              <a:gd name="connsiteX4" fmla="*/ 7067108 w 7083427"/>
              <a:gd name="connsiteY4" fmla="*/ 3459715 h 6884632"/>
              <a:gd name="connsiteX5" fmla="*/ 3638595 w 7083427"/>
              <a:gd name="connsiteY5" fmla="*/ 6872523 h 6884632"/>
              <a:gd name="connsiteX6" fmla="*/ 6759 w 7083427"/>
              <a:gd name="connsiteY6" fmla="*/ 6884632 h 68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3427" h="6884632">
                <a:moveTo>
                  <a:pt x="6759" y="6884632"/>
                </a:moveTo>
                <a:lnTo>
                  <a:pt x="0" y="3184735"/>
                </a:lnTo>
                <a:lnTo>
                  <a:pt x="3141604" y="0"/>
                </a:lnTo>
                <a:lnTo>
                  <a:pt x="7083427" y="14767"/>
                </a:lnTo>
                <a:cubicBezTo>
                  <a:pt x="7077987" y="1163083"/>
                  <a:pt x="7072548" y="2311399"/>
                  <a:pt x="7067108" y="3459715"/>
                </a:cubicBezTo>
                <a:lnTo>
                  <a:pt x="3638595" y="6872523"/>
                </a:lnTo>
                <a:lnTo>
                  <a:pt x="6759" y="688463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E2F647FC-F679-2A4B-BCD0-F44FBF74DFA7}"/>
              </a:ext>
            </a:extLst>
          </p:cNvPr>
          <p:cNvSpPr/>
          <p:nvPr/>
        </p:nvSpPr>
        <p:spPr>
          <a:xfrm flipH="1">
            <a:off x="10026868" y="4692868"/>
            <a:ext cx="2165132" cy="2165132"/>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F3DA508-E109-024C-9AE6-5B09B3AA87EF}"/>
              </a:ext>
            </a:extLst>
          </p:cNvPr>
          <p:cNvSpPr txBox="1"/>
          <p:nvPr/>
        </p:nvSpPr>
        <p:spPr>
          <a:xfrm>
            <a:off x="568213" y="866512"/>
            <a:ext cx="4858896" cy="2062103"/>
          </a:xfrm>
          <a:prstGeom prst="rect">
            <a:avLst/>
          </a:prstGeom>
          <a:noFill/>
        </p:spPr>
        <p:txBody>
          <a:bodyPr wrap="square" rtlCol="0">
            <a:spAutoFit/>
          </a:bodyPr>
          <a:lstStyle/>
          <a:p>
            <a:pPr algn="r"/>
            <a:r>
              <a:rPr lang="en-US" sz="4800" b="1" dirty="0">
                <a:solidFill>
                  <a:srgbClr val="333333"/>
                </a:solidFill>
                <a:latin typeface="Arial" panose="020B0604020202020204" pitchFamily="34" charset="0"/>
                <a:cs typeface="Arial" panose="020B0604020202020204" pitchFamily="34" charset="0"/>
              </a:rPr>
              <a:t>The</a:t>
            </a:r>
            <a:r>
              <a:rPr lang="en-US" sz="4800" b="1" dirty="0">
                <a:solidFill>
                  <a:schemeClr val="accent2"/>
                </a:solidFill>
                <a:latin typeface="Arial" panose="020B0604020202020204" pitchFamily="34" charset="0"/>
                <a:cs typeface="Arial" panose="020B0604020202020204" pitchFamily="34" charset="0"/>
              </a:rPr>
              <a:t> </a:t>
            </a:r>
            <a:r>
              <a:rPr lang="en-US" sz="8000" b="1" dirty="0">
                <a:solidFill>
                  <a:schemeClr val="accent2"/>
                </a:solidFill>
                <a:latin typeface="Arial" panose="020B0604020202020204" pitchFamily="34" charset="0"/>
                <a:cs typeface="Arial" panose="020B0604020202020204" pitchFamily="34" charset="0"/>
              </a:rPr>
              <a:t>7 </a:t>
            </a:r>
            <a:r>
              <a:rPr lang="en-US" sz="4800" b="1" dirty="0">
                <a:solidFill>
                  <a:srgbClr val="333333"/>
                </a:solidFill>
                <a:latin typeface="Arial" panose="020B0604020202020204" pitchFamily="34" charset="0"/>
                <a:cs typeface="Arial" panose="020B0604020202020204" pitchFamily="34" charset="0"/>
              </a:rPr>
              <a:t>principles</a:t>
            </a:r>
          </a:p>
        </p:txBody>
      </p:sp>
      <p:sp>
        <p:nvSpPr>
          <p:cNvPr id="14" name="TextBox 13">
            <a:extLst>
              <a:ext uri="{FF2B5EF4-FFF2-40B4-BE49-F238E27FC236}">
                <a16:creationId xmlns:a16="http://schemas.microsoft.com/office/drawing/2014/main" id="{86D8917D-FC3F-9842-8810-7010D924CE36}"/>
              </a:ext>
            </a:extLst>
          </p:cNvPr>
          <p:cNvSpPr txBox="1"/>
          <p:nvPr/>
        </p:nvSpPr>
        <p:spPr>
          <a:xfrm>
            <a:off x="5588899" y="2774044"/>
            <a:ext cx="5141013" cy="3170099"/>
          </a:xfrm>
          <a:prstGeom prst="rect">
            <a:avLst/>
          </a:prstGeom>
          <a:noFill/>
        </p:spPr>
        <p:txBody>
          <a:bodyPr wrap="square" rtlCol="0">
            <a:spAutoFit/>
          </a:bodyPr>
          <a:lstStyle/>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Master the courage to interrogate reality</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Come out from behind yourself, into the conversation and make it real</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Be here, prepare to be nowhere else</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Tackle your toughest challenge</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Obey your instincts</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Take responsibility for your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emotional wake</a:t>
            </a:r>
          </a:p>
          <a:p>
            <a:pPr marL="342900" indent="-342900">
              <a:buFont typeface="+mj-lt"/>
              <a:buAutoNum type="arabicPeriod"/>
            </a:pPr>
            <a:r>
              <a:rPr lang="en-US" sz="2000" dirty="0">
                <a:solidFill>
                  <a:schemeClr val="bg1"/>
                </a:solidFill>
                <a:latin typeface="Arial" panose="020B0604020202020204" pitchFamily="34" charset="0"/>
                <a:cs typeface="Arial" panose="020B0604020202020204" pitchFamily="34" charset="0"/>
              </a:rPr>
              <a:t>Let silence do the heavy lifting</a:t>
            </a:r>
          </a:p>
          <a:p>
            <a:pPr marL="342900" indent="-342900">
              <a:buFont typeface="+mj-lt"/>
              <a:buAutoNum type="arabicPeriod"/>
            </a:pP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12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2555C460-FBE9-8545-A8CE-10EFB922ABEE}"/>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EE9DF79B-3C76-E645-A0DB-8FDA046107BA}"/>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F4EDD9-DCAA-4DF6-A88D-9E612FC4836B}"/>
              </a:ext>
            </a:extLst>
          </p:cNvPr>
          <p:cNvSpPr txBox="1"/>
          <p:nvPr/>
        </p:nvSpPr>
        <p:spPr>
          <a:xfrm>
            <a:off x="1562380" y="2139689"/>
            <a:ext cx="9067240" cy="2554545"/>
          </a:xfrm>
          <a:prstGeom prst="rect">
            <a:avLst/>
          </a:prstGeom>
          <a:noFill/>
        </p:spPr>
        <p:txBody>
          <a:bodyPr wrap="square" rtlCol="0">
            <a:spAutoFit/>
          </a:bodyPr>
          <a:lstStyle/>
          <a:p>
            <a:pPr algn="ctr"/>
            <a:r>
              <a:rPr lang="en-US" sz="4000" dirty="0">
                <a:solidFill>
                  <a:srgbClr val="333333"/>
                </a:solidFill>
                <a:latin typeface="Arial" panose="020B0604020202020204" pitchFamily="34" charset="0"/>
                <a:cs typeface="Arial" panose="020B0604020202020204" pitchFamily="34" charset="0"/>
              </a:rPr>
              <a:t>What is a recent conversation you had (in the last 30 days) that you’ve utilized some Fierce ideas and what was the outcome?</a:t>
            </a:r>
          </a:p>
        </p:txBody>
      </p:sp>
      <p:sp>
        <p:nvSpPr>
          <p:cNvPr id="2" name="TextBox 1">
            <a:extLst>
              <a:ext uri="{FF2B5EF4-FFF2-40B4-BE49-F238E27FC236}">
                <a16:creationId xmlns:a16="http://schemas.microsoft.com/office/drawing/2014/main" id="{A8602F5D-A2CD-4FCE-9965-A1E3BCF484E2}"/>
              </a:ext>
            </a:extLst>
          </p:cNvPr>
          <p:cNvSpPr txBox="1"/>
          <p:nvPr/>
        </p:nvSpPr>
        <p:spPr>
          <a:xfrm>
            <a:off x="2996184" y="654345"/>
            <a:ext cx="619963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Breakout Group #1 </a:t>
            </a:r>
          </a:p>
        </p:txBody>
      </p:sp>
    </p:spTree>
    <p:extLst>
      <p:ext uri="{BB962C8B-B14F-4D97-AF65-F5344CB8AC3E}">
        <p14:creationId xmlns:p14="http://schemas.microsoft.com/office/powerpoint/2010/main" val="119958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F4EDD9-DCAA-4DF6-A88D-9E612FC4836B}"/>
              </a:ext>
            </a:extLst>
          </p:cNvPr>
          <p:cNvSpPr txBox="1"/>
          <p:nvPr/>
        </p:nvSpPr>
        <p:spPr>
          <a:xfrm>
            <a:off x="2433238" y="2292088"/>
            <a:ext cx="7781644" cy="1938992"/>
          </a:xfrm>
          <a:prstGeom prst="rect">
            <a:avLst/>
          </a:prstGeom>
          <a:noFill/>
        </p:spPr>
        <p:txBody>
          <a:bodyPr wrap="square" rtlCol="0">
            <a:spAutoFit/>
          </a:bodyPr>
          <a:lstStyle/>
          <a:p>
            <a:pPr algn="ctr"/>
            <a:r>
              <a:rPr lang="en-US" sz="4000" dirty="0">
                <a:solidFill>
                  <a:srgbClr val="333333"/>
                </a:solidFill>
                <a:latin typeface="Arial" panose="020B0604020202020204" pitchFamily="34" charset="0"/>
                <a:cs typeface="Arial" panose="020B0604020202020204" pitchFamily="34" charset="0"/>
              </a:rPr>
              <a:t>Which Fierce concepts have been the most challenging for you to embrace or practice?</a:t>
            </a:r>
          </a:p>
        </p:txBody>
      </p:sp>
      <p:sp>
        <p:nvSpPr>
          <p:cNvPr id="6" name="Right Triangle 5">
            <a:extLst>
              <a:ext uri="{FF2B5EF4-FFF2-40B4-BE49-F238E27FC236}">
                <a16:creationId xmlns:a16="http://schemas.microsoft.com/office/drawing/2014/main" id="{244F7BD1-DD00-9543-BA0B-D6EF44C28954}"/>
              </a:ext>
            </a:extLst>
          </p:cNvPr>
          <p:cNvSpPr/>
          <p:nvPr/>
        </p:nvSpPr>
        <p:spPr>
          <a:xfrm rot="5400000">
            <a:off x="125741" y="-125743"/>
            <a:ext cx="2970687" cy="3222171"/>
          </a:xfrm>
          <a:prstGeom prst="rtTriangle">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505738B-693F-DB4F-B96D-91E180F789E2}"/>
              </a:ext>
            </a:extLst>
          </p:cNvPr>
          <p:cNvSpPr/>
          <p:nvPr/>
        </p:nvSpPr>
        <p:spPr>
          <a:xfrm flipH="1">
            <a:off x="11074400" y="5740400"/>
            <a:ext cx="1117600" cy="1117600"/>
          </a:xfrm>
          <a:prstGeom prst="rtTriangle">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F156ED-7DF7-034F-A132-B55F33987D0C}"/>
              </a:ext>
            </a:extLst>
          </p:cNvPr>
          <p:cNvSpPr txBox="1"/>
          <p:nvPr/>
        </p:nvSpPr>
        <p:spPr>
          <a:xfrm>
            <a:off x="2996184" y="654345"/>
            <a:ext cx="6199632" cy="830997"/>
          </a:xfrm>
          <a:prstGeom prst="rect">
            <a:avLst/>
          </a:prstGeom>
          <a:noFill/>
        </p:spPr>
        <p:txBody>
          <a:bodyPr wrap="square" rtlCol="0">
            <a:spAutoFit/>
          </a:bodyPr>
          <a:lstStyle/>
          <a:p>
            <a:pPr algn="ctr"/>
            <a:r>
              <a:rPr lang="en-US" sz="4800" b="1" dirty="0">
                <a:solidFill>
                  <a:schemeClr val="accent2"/>
                </a:solidFill>
                <a:latin typeface="Arial" panose="020B0604020202020204" pitchFamily="34" charset="0"/>
                <a:cs typeface="Arial" panose="020B0604020202020204" pitchFamily="34" charset="0"/>
              </a:rPr>
              <a:t>Breakout Group #2 </a:t>
            </a:r>
          </a:p>
        </p:txBody>
      </p:sp>
    </p:spTree>
    <p:extLst>
      <p:ext uri="{BB962C8B-B14F-4D97-AF65-F5344CB8AC3E}">
        <p14:creationId xmlns:p14="http://schemas.microsoft.com/office/powerpoint/2010/main" val="1014135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40B819D644BB47B2F0CF0A25679CBC" ma:contentTypeVersion="13" ma:contentTypeDescription="Create a new document." ma:contentTypeScope="" ma:versionID="ced04975e608c97f4099961c646d568c">
  <xsd:schema xmlns:xsd="http://www.w3.org/2001/XMLSchema" xmlns:xs="http://www.w3.org/2001/XMLSchema" xmlns:p="http://schemas.microsoft.com/office/2006/metadata/properties" xmlns:ns2="b6ac5bfd-a5e3-460b-aad2-63cbfe79166d" xmlns:ns3="e2c56ded-1b31-42c6-bf06-39918b928ad5" targetNamespace="http://schemas.microsoft.com/office/2006/metadata/properties" ma:root="true" ma:fieldsID="b9e7aedb2f85c54580a8d4f2e6c916ed" ns2:_="" ns3:_="">
    <xsd:import namespace="b6ac5bfd-a5e3-460b-aad2-63cbfe79166d"/>
    <xsd:import namespace="e2c56ded-1b31-42c6-bf06-39918b928a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ac5bfd-a5e3-460b-aad2-63cbfe7916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Date" ma:index="20"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2c56ded-1b31-42c6-bf06-39918b928a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b6ac5bfd-a5e3-460b-aad2-63cbfe79166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6928A3-3C03-4DD7-92C8-5DC400D12B36}">
  <ds:schemaRefs>
    <ds:schemaRef ds:uri="b6ac5bfd-a5e3-460b-aad2-63cbfe79166d"/>
    <ds:schemaRef ds:uri="e2c56ded-1b31-42c6-bf06-39918b928a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00C1C01-02BE-4E2F-BC19-E5F3ED9D0AE4}">
  <ds:schemaRefs>
    <ds:schemaRef ds:uri="b6ac5bfd-a5e3-460b-aad2-63cbfe79166d"/>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dcmitype/"/>
    <ds:schemaRef ds:uri="http://purl.org/dc/terms/"/>
    <ds:schemaRef ds:uri="http://www.w3.org/XML/1998/namespace"/>
    <ds:schemaRef ds:uri="http://schemas.openxmlformats.org/package/2006/metadata/core-properties"/>
    <ds:schemaRef ds:uri="e2c56ded-1b31-42c6-bf06-39918b928ad5"/>
  </ds:schemaRefs>
</ds:datastoreItem>
</file>

<file path=customXml/itemProps3.xml><?xml version="1.0" encoding="utf-8"?>
<ds:datastoreItem xmlns:ds="http://schemas.openxmlformats.org/officeDocument/2006/customXml" ds:itemID="{8FBE97A5-F448-4F93-BB49-3FB1175439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222</TotalTime>
  <Words>2084</Words>
  <Application>Microsoft Office PowerPoint</Application>
  <PresentationFormat>Widescreen</PresentationFormat>
  <Paragraphs>179</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Steinlein</dc:creator>
  <cp:lastModifiedBy>Ellen Steinlein</cp:lastModifiedBy>
  <cp:revision>13</cp:revision>
  <dcterms:created xsi:type="dcterms:W3CDTF">2021-04-15T14:47:05Z</dcterms:created>
  <dcterms:modified xsi:type="dcterms:W3CDTF">2021-10-25T20:39:05Z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0x0101007440B819D644BB47B2F0CF0A25679CBC</vt:lpwstr>
  </property>
</Properties>
</file>