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460" r:id="rId5"/>
    <p:sldId id="444" r:id="rId6"/>
    <p:sldId id="461" r:id="rId7"/>
    <p:sldId id="463" r:id="rId8"/>
    <p:sldId id="464" r:id="rId9"/>
    <p:sldId id="466" r:id="rId10"/>
    <p:sldId id="451" r:id="rId11"/>
    <p:sldId id="456" r:id="rId12"/>
    <p:sldId id="455" r:id="rId13"/>
    <p:sldId id="467" r:id="rId14"/>
    <p:sldId id="459" r:id="rId15"/>
    <p:sldId id="4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EE7632"/>
    <a:srgbClr val="555863"/>
    <a:srgbClr val="595C67"/>
    <a:srgbClr val="5B5E69"/>
    <a:srgbClr val="4E515A"/>
    <a:srgbClr val="5B5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041E63-2AF9-4EBC-AB8E-BD00AA44045B}" v="3" dt="2021-10-26T19:47:44.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3741" autoAdjust="0"/>
  </p:normalViewPr>
  <p:slideViewPr>
    <p:cSldViewPr snapToGrid="0">
      <p:cViewPr varScale="1">
        <p:scale>
          <a:sx n="88" d="100"/>
          <a:sy n="88" d="100"/>
        </p:scale>
        <p:origin x="12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Steinlein" userId="e6464636-f477-43ef-b5f7-0ee3b129f98f" providerId="ADAL" clId="{71041E63-2AF9-4EBC-AB8E-BD00AA44045B}"/>
    <pc:docChg chg="modSld">
      <pc:chgData name="Ellen Steinlein" userId="e6464636-f477-43ef-b5f7-0ee3b129f98f" providerId="ADAL" clId="{71041E63-2AF9-4EBC-AB8E-BD00AA44045B}" dt="2021-10-26T19:47:44.913" v="2" actId="114"/>
      <pc:docMkLst>
        <pc:docMk/>
      </pc:docMkLst>
      <pc:sldChg chg="modSp">
        <pc:chgData name="Ellen Steinlein" userId="e6464636-f477-43ef-b5f7-0ee3b129f98f" providerId="ADAL" clId="{71041E63-2AF9-4EBC-AB8E-BD00AA44045B}" dt="2021-10-26T19:47:44.913" v="2" actId="114"/>
        <pc:sldMkLst>
          <pc:docMk/>
          <pc:sldMk cId="589696972" sldId="464"/>
        </pc:sldMkLst>
        <pc:spChg chg="mod">
          <ac:chgData name="Ellen Steinlein" userId="e6464636-f477-43ef-b5f7-0ee3b129f98f" providerId="ADAL" clId="{71041E63-2AF9-4EBC-AB8E-BD00AA44045B}" dt="2021-10-26T19:47:44.913" v="2" actId="114"/>
          <ac:spMkLst>
            <pc:docMk/>
            <pc:sldMk cId="589696972" sldId="464"/>
            <ac:spMk id="3" creationId="{6216191C-3D79-4CD0-8C62-1D1214790B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2865D-5B5F-43D8-A2EE-0C0CB124B319}" type="datetimeFigureOut">
              <a:rPr lang="en-US" smtClean="0"/>
              <a:t>10/26/2021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23B54-B65A-4BFE-B150-385CB5476170}" type="slidenum">
              <a:rPr lang="en-US" smtClean="0"/>
              <a:t>‹#›</a:t>
            </a:fld>
            <a:endParaRPr lang="en-US"/>
          </a:p>
        </p:txBody>
      </p:sp>
    </p:spTree>
    <p:extLst>
      <p:ext uri="{BB962C8B-B14F-4D97-AF65-F5344CB8AC3E}">
        <p14:creationId xmlns:p14="http://schemas.microsoft.com/office/powerpoint/2010/main" val="172858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 you for joining today’s introduction to the Fierce Conversations Fireside Chat series!</a:t>
            </a:r>
          </a:p>
          <a:p>
            <a:endParaRPr lang="en-US" dirty="0"/>
          </a:p>
        </p:txBody>
      </p:sp>
      <p:sp>
        <p:nvSpPr>
          <p:cNvPr id="4" name="Slide Number Placeholder 3"/>
          <p:cNvSpPr>
            <a:spLocks noGrp="1"/>
          </p:cNvSpPr>
          <p:nvPr>
            <p:ph type="sldNum" sz="quarter" idx="5"/>
          </p:nvPr>
        </p:nvSpPr>
        <p:spPr/>
        <p:txBody>
          <a:bodyPr/>
          <a:lstStyle/>
          <a:p>
            <a:fld id="{DE5E6497-4232-427A-AEB6-A64F66EB84B8}" type="slidenum">
              <a:rPr lang="en-US" smtClean="0"/>
              <a:t>1</a:t>
            </a:fld>
            <a:endParaRPr lang="en-US"/>
          </a:p>
        </p:txBody>
      </p:sp>
    </p:spTree>
    <p:extLst>
      <p:ext uri="{BB962C8B-B14F-4D97-AF65-F5344CB8AC3E}">
        <p14:creationId xmlns:p14="http://schemas.microsoft.com/office/powerpoint/2010/main" val="3674436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5E6497-4232-427A-AEB6-A64F66EB84B8}" type="slidenum">
              <a:rPr lang="en-US" smtClean="0"/>
              <a:t>10</a:t>
            </a:fld>
            <a:endParaRPr lang="en-US"/>
          </a:p>
        </p:txBody>
      </p:sp>
    </p:spTree>
    <p:extLst>
      <p:ext uri="{BB962C8B-B14F-4D97-AF65-F5344CB8AC3E}">
        <p14:creationId xmlns:p14="http://schemas.microsoft.com/office/powerpoint/2010/main" val="1794277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a:t>Fierce Connect App</a:t>
            </a:r>
            <a:r>
              <a:rPr lang="en-US"/>
              <a:t>: it’s a tool available for you in the spur of the moment when you realize you need to have a beach ball conversation or a coaching conversation. You can capture your notes on your smart device and print it out when you’re ready to engage in the conversation.</a:t>
            </a:r>
          </a:p>
          <a:p>
            <a:pPr marL="228600" indent="-228600">
              <a:buAutoNum type="arabicPeriod"/>
            </a:pPr>
            <a:r>
              <a:rPr lang="en-US" b="1"/>
              <a:t>Fierce Digital Platform</a:t>
            </a:r>
            <a:r>
              <a:rPr lang="en-US"/>
              <a:t>: this is your Fierce journey. You’re in charge of your professional growth and you have access to all the Fierce models, 3D simulations, and recordings at any time.</a:t>
            </a:r>
            <a:endParaRPr lang="en-US">
              <a:cs typeface="Calibri" panose="020F0502020204030204"/>
            </a:endParaRPr>
          </a:p>
          <a:p>
            <a:pPr marL="228600" indent="-228600">
              <a:buAutoNum type="arabicPeriod"/>
            </a:pPr>
            <a:r>
              <a:rPr lang="en-US" b="1"/>
              <a:t>Fierce </a:t>
            </a:r>
            <a:r>
              <a:rPr lang="en-US" b="1" err="1"/>
              <a:t>Linkedin</a:t>
            </a:r>
            <a:r>
              <a:rPr lang="en-US" b="1"/>
              <a:t> Community</a:t>
            </a:r>
            <a:r>
              <a:rPr lang="en-US"/>
              <a:t>: engage with the wider Fierce community. Pose questions, share resources, and connect with people outside of your organization who also live Fiercely everyday!</a:t>
            </a:r>
            <a:endParaRPr lang="en-US">
              <a:cs typeface="Calibri" panose="020F0502020204030204"/>
            </a:endParaRPr>
          </a:p>
          <a:p>
            <a:pPr marL="228600" indent="-228600">
              <a:buAutoNum type="arabicPeriod"/>
            </a:pPr>
            <a:r>
              <a:rPr lang="en-US" b="1"/>
              <a:t>Fierce Resources</a:t>
            </a:r>
            <a:r>
              <a:rPr lang="en-US"/>
              <a:t>: the Fierce website has a resources tab where you can find articles, white papers, case studies, and video blogs to help you continue to apply the Fierce concepts to your everyday life at home and at work. Make sure you sign up for the Fierce Newsletter to stay abreast of all things Fierce.</a:t>
            </a:r>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DE5E6497-4232-427A-AEB6-A64F66EB84B8}" type="slidenum">
              <a:rPr lang="en-US" smtClean="0"/>
              <a:t>11</a:t>
            </a:fld>
            <a:endParaRPr lang="en-US"/>
          </a:p>
        </p:txBody>
      </p:sp>
    </p:spTree>
    <p:extLst>
      <p:ext uri="{BB962C8B-B14F-4D97-AF65-F5344CB8AC3E}">
        <p14:creationId xmlns:p14="http://schemas.microsoft.com/office/powerpoint/2010/main" val="3640023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future events and workshop dates</a:t>
            </a:r>
          </a:p>
          <a:p>
            <a:endParaRPr lang="en-US" dirty="0"/>
          </a:p>
        </p:txBody>
      </p:sp>
      <p:sp>
        <p:nvSpPr>
          <p:cNvPr id="4" name="Slide Number Placeholder 3"/>
          <p:cNvSpPr>
            <a:spLocks noGrp="1"/>
          </p:cNvSpPr>
          <p:nvPr>
            <p:ph type="sldNum" sz="quarter" idx="5"/>
          </p:nvPr>
        </p:nvSpPr>
        <p:spPr/>
        <p:txBody>
          <a:bodyPr/>
          <a:lstStyle/>
          <a:p>
            <a:fld id="{DE5E6497-4232-427A-AEB6-A64F66EB84B8}" type="slidenum">
              <a:rPr lang="en-US" smtClean="0"/>
              <a:t>12</a:t>
            </a:fld>
            <a:endParaRPr lang="en-US"/>
          </a:p>
        </p:txBody>
      </p:sp>
    </p:spTree>
    <p:extLst>
      <p:ext uri="{BB962C8B-B14F-4D97-AF65-F5344CB8AC3E}">
        <p14:creationId xmlns:p14="http://schemas.microsoft.com/office/powerpoint/2010/main" val="195816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moment to introduce yourself popcorn style: and choose a word or phrase that has really impacted you from Fierce over the past 4 weeks and why.</a:t>
            </a:r>
          </a:p>
        </p:txBody>
      </p:sp>
      <p:sp>
        <p:nvSpPr>
          <p:cNvPr id="4" name="Slide Number Placeholder 3"/>
          <p:cNvSpPr>
            <a:spLocks noGrp="1"/>
          </p:cNvSpPr>
          <p:nvPr>
            <p:ph type="sldNum" sz="quarter" idx="5"/>
          </p:nvPr>
        </p:nvSpPr>
        <p:spPr/>
        <p:txBody>
          <a:bodyPr/>
          <a:lstStyle/>
          <a:p>
            <a:fld id="{DE5E6497-4232-427A-AEB6-A64F66EB84B8}" type="slidenum">
              <a:rPr lang="en-US" smtClean="0"/>
              <a:t>2</a:t>
            </a:fld>
            <a:endParaRPr lang="en-US"/>
          </a:p>
        </p:txBody>
      </p:sp>
    </p:spTree>
    <p:extLst>
      <p:ext uri="{BB962C8B-B14F-4D97-AF65-F5344CB8AC3E}">
        <p14:creationId xmlns:p14="http://schemas.microsoft.com/office/powerpoint/2010/main" val="2823315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Quiz, Breakout Groups, debrief, and then end with large group share.</a:t>
            </a:r>
          </a:p>
        </p:txBody>
      </p:sp>
      <p:sp>
        <p:nvSpPr>
          <p:cNvPr id="4" name="Slide Number Placeholder 3"/>
          <p:cNvSpPr>
            <a:spLocks noGrp="1"/>
          </p:cNvSpPr>
          <p:nvPr>
            <p:ph type="sldNum" sz="quarter" idx="5"/>
          </p:nvPr>
        </p:nvSpPr>
        <p:spPr/>
        <p:txBody>
          <a:bodyPr/>
          <a:lstStyle/>
          <a:p>
            <a:fld id="{DE5E6497-4232-427A-AEB6-A64F66EB84B8}" type="slidenum">
              <a:rPr lang="en-US" smtClean="0"/>
              <a:t>3</a:t>
            </a:fld>
            <a:endParaRPr lang="en-US"/>
          </a:p>
        </p:txBody>
      </p:sp>
    </p:spTree>
    <p:extLst>
      <p:ext uri="{BB962C8B-B14F-4D97-AF65-F5344CB8AC3E}">
        <p14:creationId xmlns:p14="http://schemas.microsoft.com/office/powerpoint/2010/main" val="219130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the 4 objectives</a:t>
            </a:r>
          </a:p>
        </p:txBody>
      </p:sp>
      <p:sp>
        <p:nvSpPr>
          <p:cNvPr id="4" name="Slide Number Placeholder 3"/>
          <p:cNvSpPr>
            <a:spLocks noGrp="1"/>
          </p:cNvSpPr>
          <p:nvPr>
            <p:ph type="sldNum" sz="quarter" idx="5"/>
          </p:nvPr>
        </p:nvSpPr>
        <p:spPr/>
        <p:txBody>
          <a:bodyPr/>
          <a:lstStyle/>
          <a:p>
            <a:fld id="{5B223B54-B65A-4BFE-B150-385CB5476170}" type="slidenum">
              <a:rPr lang="en-US" smtClean="0"/>
              <a:t>4</a:t>
            </a:fld>
            <a:endParaRPr lang="en-US"/>
          </a:p>
        </p:txBody>
      </p:sp>
    </p:spTree>
    <p:extLst>
      <p:ext uri="{BB962C8B-B14F-4D97-AF65-F5344CB8AC3E}">
        <p14:creationId xmlns:p14="http://schemas.microsoft.com/office/powerpoint/2010/main" val="1004170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start with a review of the Transformational Ideas. Who would like to read them?</a:t>
            </a:r>
          </a:p>
          <a:p>
            <a:endParaRPr lang="en-US"/>
          </a:p>
        </p:txBody>
      </p:sp>
      <p:sp>
        <p:nvSpPr>
          <p:cNvPr id="4" name="Slide Number Placeholder 3"/>
          <p:cNvSpPr>
            <a:spLocks noGrp="1"/>
          </p:cNvSpPr>
          <p:nvPr>
            <p:ph type="sldNum" sz="quarter" idx="5"/>
          </p:nvPr>
        </p:nvSpPr>
        <p:spPr/>
        <p:txBody>
          <a:bodyPr/>
          <a:lstStyle/>
          <a:p>
            <a:fld id="{24C05AC3-9378-4DCE-A3D5-FD7B273F9648}" type="slidenum">
              <a:rPr lang="en-US" smtClean="0"/>
              <a:t>5</a:t>
            </a:fld>
            <a:endParaRPr lang="en-US"/>
          </a:p>
        </p:txBody>
      </p:sp>
    </p:spTree>
    <p:extLst>
      <p:ext uri="{BB962C8B-B14F-4D97-AF65-F5344CB8AC3E}">
        <p14:creationId xmlns:p14="http://schemas.microsoft.com/office/powerpoint/2010/main" val="1332254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7 principles</a:t>
            </a:r>
          </a:p>
          <a:p>
            <a:endParaRPr lang="en-US" dirty="0"/>
          </a:p>
        </p:txBody>
      </p:sp>
      <p:sp>
        <p:nvSpPr>
          <p:cNvPr id="4" name="Slide Number Placeholder 3"/>
          <p:cNvSpPr>
            <a:spLocks noGrp="1"/>
          </p:cNvSpPr>
          <p:nvPr>
            <p:ph type="sldNum" sz="quarter" idx="5"/>
          </p:nvPr>
        </p:nvSpPr>
        <p:spPr/>
        <p:txBody>
          <a:bodyPr/>
          <a:lstStyle/>
          <a:p>
            <a:fld id="{5B223B54-B65A-4BFE-B150-385CB5476170}" type="slidenum">
              <a:rPr lang="en-US" smtClean="0"/>
              <a:t>6</a:t>
            </a:fld>
            <a:endParaRPr lang="en-US"/>
          </a:p>
        </p:txBody>
      </p:sp>
    </p:spTree>
    <p:extLst>
      <p:ext uri="{BB962C8B-B14F-4D97-AF65-F5344CB8AC3E}">
        <p14:creationId xmlns:p14="http://schemas.microsoft.com/office/powerpoint/2010/main" val="3088144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Debrief: invite participants to share out from their breakout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Probe for deeper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was the 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was difficult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did you 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would you have done differently</a:t>
            </a:r>
          </a:p>
          <a:p>
            <a:endParaRPr lang="en-US"/>
          </a:p>
        </p:txBody>
      </p:sp>
      <p:sp>
        <p:nvSpPr>
          <p:cNvPr id="4" name="Slide Number Placeholder 3"/>
          <p:cNvSpPr>
            <a:spLocks noGrp="1"/>
          </p:cNvSpPr>
          <p:nvPr>
            <p:ph type="sldNum" sz="quarter" idx="5"/>
          </p:nvPr>
        </p:nvSpPr>
        <p:spPr/>
        <p:txBody>
          <a:bodyPr/>
          <a:lstStyle/>
          <a:p>
            <a:fld id="{DE5E6497-4232-427A-AEB6-A64F66EB84B8}" type="slidenum">
              <a:rPr lang="en-US" smtClean="0"/>
              <a:t>7</a:t>
            </a:fld>
            <a:endParaRPr lang="en-US"/>
          </a:p>
        </p:txBody>
      </p:sp>
    </p:spTree>
    <p:extLst>
      <p:ext uri="{BB962C8B-B14F-4D97-AF65-F5344CB8AC3E}">
        <p14:creationId xmlns:p14="http://schemas.microsoft.com/office/powerpoint/2010/main" val="2930487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5E6497-4232-427A-AEB6-A64F66EB84B8}" type="slidenum">
              <a:rPr lang="en-US" smtClean="0"/>
              <a:t>8</a:t>
            </a:fld>
            <a:endParaRPr lang="en-US"/>
          </a:p>
        </p:txBody>
      </p:sp>
    </p:spTree>
    <p:extLst>
      <p:ext uri="{BB962C8B-B14F-4D97-AF65-F5344CB8AC3E}">
        <p14:creationId xmlns:p14="http://schemas.microsoft.com/office/powerpoint/2010/main" val="9081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Debrief: invite participants to share out from their breakout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Probe for deeper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was the 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was difficult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did you 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would you have done differently</a:t>
            </a:r>
          </a:p>
          <a:p>
            <a:endParaRPr lang="en-US"/>
          </a:p>
        </p:txBody>
      </p:sp>
      <p:sp>
        <p:nvSpPr>
          <p:cNvPr id="4" name="Slide Number Placeholder 3"/>
          <p:cNvSpPr>
            <a:spLocks noGrp="1"/>
          </p:cNvSpPr>
          <p:nvPr>
            <p:ph type="sldNum" sz="quarter" idx="5"/>
          </p:nvPr>
        </p:nvSpPr>
        <p:spPr/>
        <p:txBody>
          <a:bodyPr/>
          <a:lstStyle/>
          <a:p>
            <a:fld id="{DE5E6497-4232-427A-AEB6-A64F66EB84B8}" type="slidenum">
              <a:rPr lang="en-US" smtClean="0"/>
              <a:t>9</a:t>
            </a:fld>
            <a:endParaRPr lang="en-US"/>
          </a:p>
        </p:txBody>
      </p:sp>
    </p:spTree>
    <p:extLst>
      <p:ext uri="{BB962C8B-B14F-4D97-AF65-F5344CB8AC3E}">
        <p14:creationId xmlns:p14="http://schemas.microsoft.com/office/powerpoint/2010/main" val="3168307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FB6C-35AE-4DA5-89F9-AE2DE7654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6B2CCF-28CA-43EB-95DE-8D99A00FE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C8B097-2A35-4A84-885A-D66C59BE7517}"/>
              </a:ext>
            </a:extLst>
          </p:cNvPr>
          <p:cNvSpPr>
            <a:spLocks noGrp="1"/>
          </p:cNvSpPr>
          <p:nvPr>
            <p:ph type="dt" sz="half" idx="10"/>
          </p:nvPr>
        </p:nvSpPr>
        <p:spPr/>
        <p:txBody>
          <a:bodyPr/>
          <a:lstStyle/>
          <a:p>
            <a:fld id="{5E2A4AFD-3D0C-40A1-A447-0DADEC293074}" type="datetimeFigureOut">
              <a:rPr lang="en-US" smtClean="0"/>
              <a:t>10/26/2021</a:t>
            </a:fld>
            <a:endParaRPr lang="en-US"/>
          </a:p>
        </p:txBody>
      </p:sp>
      <p:sp>
        <p:nvSpPr>
          <p:cNvPr id="5" name="Footer Placeholder 4">
            <a:extLst>
              <a:ext uri="{FF2B5EF4-FFF2-40B4-BE49-F238E27FC236}">
                <a16:creationId xmlns:a16="http://schemas.microsoft.com/office/drawing/2014/main" id="{78581C0F-2A4B-4789-B900-DA76E98E8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2E4D1-8E6C-4D4F-87D6-01302C9DFBB4}"/>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155870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C4DA-CEE2-44CA-BA96-5FD0B887B7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2A3548-4A08-4640-9804-D4EDD2A6C1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76219-B20E-4538-84CB-2B28BDA94AC3}"/>
              </a:ext>
            </a:extLst>
          </p:cNvPr>
          <p:cNvSpPr>
            <a:spLocks noGrp="1"/>
          </p:cNvSpPr>
          <p:nvPr>
            <p:ph type="dt" sz="half" idx="10"/>
          </p:nvPr>
        </p:nvSpPr>
        <p:spPr/>
        <p:txBody>
          <a:bodyPr/>
          <a:lstStyle/>
          <a:p>
            <a:fld id="{5E2A4AFD-3D0C-40A1-A447-0DADEC293074}" type="datetimeFigureOut">
              <a:rPr lang="en-US" smtClean="0"/>
              <a:t>10/26/2021</a:t>
            </a:fld>
            <a:endParaRPr lang="en-US"/>
          </a:p>
        </p:txBody>
      </p:sp>
      <p:sp>
        <p:nvSpPr>
          <p:cNvPr id="5" name="Footer Placeholder 4">
            <a:extLst>
              <a:ext uri="{FF2B5EF4-FFF2-40B4-BE49-F238E27FC236}">
                <a16:creationId xmlns:a16="http://schemas.microsoft.com/office/drawing/2014/main" id="{84C794BA-CD7D-4E84-937E-46B6491A2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12550-FCC7-4536-AA79-BB6C20E714B6}"/>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417707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D6F1E3-E9EB-4959-8301-688F3403C1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D64584-C8F2-4F3A-BC4E-B9FA056134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28335-1E89-4466-810C-58CCCD76BD88}"/>
              </a:ext>
            </a:extLst>
          </p:cNvPr>
          <p:cNvSpPr>
            <a:spLocks noGrp="1"/>
          </p:cNvSpPr>
          <p:nvPr>
            <p:ph type="dt" sz="half" idx="10"/>
          </p:nvPr>
        </p:nvSpPr>
        <p:spPr/>
        <p:txBody>
          <a:bodyPr/>
          <a:lstStyle/>
          <a:p>
            <a:fld id="{5E2A4AFD-3D0C-40A1-A447-0DADEC293074}" type="datetimeFigureOut">
              <a:rPr lang="en-US" smtClean="0"/>
              <a:t>10/26/2021</a:t>
            </a:fld>
            <a:endParaRPr lang="en-US"/>
          </a:p>
        </p:txBody>
      </p:sp>
      <p:sp>
        <p:nvSpPr>
          <p:cNvPr id="5" name="Footer Placeholder 4">
            <a:extLst>
              <a:ext uri="{FF2B5EF4-FFF2-40B4-BE49-F238E27FC236}">
                <a16:creationId xmlns:a16="http://schemas.microsoft.com/office/drawing/2014/main" id="{32F34AF7-B21B-4396-937E-B01D028DD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579AC-765B-45FA-87A7-436B21C20D6E}"/>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43201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2B350-F371-43A9-A1D6-B8A00E77E9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DD39BB-913A-4B44-A6BD-39994A9944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31B3F-CFFC-4951-9A01-E26E304791E7}"/>
              </a:ext>
            </a:extLst>
          </p:cNvPr>
          <p:cNvSpPr>
            <a:spLocks noGrp="1"/>
          </p:cNvSpPr>
          <p:nvPr>
            <p:ph type="dt" sz="half" idx="10"/>
          </p:nvPr>
        </p:nvSpPr>
        <p:spPr/>
        <p:txBody>
          <a:bodyPr/>
          <a:lstStyle/>
          <a:p>
            <a:fld id="{5E2A4AFD-3D0C-40A1-A447-0DADEC293074}" type="datetimeFigureOut">
              <a:rPr lang="en-US" smtClean="0"/>
              <a:t>10/26/2021</a:t>
            </a:fld>
            <a:endParaRPr lang="en-US"/>
          </a:p>
        </p:txBody>
      </p:sp>
      <p:sp>
        <p:nvSpPr>
          <p:cNvPr id="5" name="Footer Placeholder 4">
            <a:extLst>
              <a:ext uri="{FF2B5EF4-FFF2-40B4-BE49-F238E27FC236}">
                <a16:creationId xmlns:a16="http://schemas.microsoft.com/office/drawing/2014/main" id="{FFD25EFB-1B87-42D7-90F0-5358F203E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EFCDC-46D8-42A3-B3F2-9F38C4BC41AB}"/>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379656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4B47-B793-40EF-B9CB-F8301A5AE9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15B526-E01A-4BD7-8996-7C339C9960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32029D-8807-4B2F-B636-5F91085D10E6}"/>
              </a:ext>
            </a:extLst>
          </p:cNvPr>
          <p:cNvSpPr>
            <a:spLocks noGrp="1"/>
          </p:cNvSpPr>
          <p:nvPr>
            <p:ph type="dt" sz="half" idx="10"/>
          </p:nvPr>
        </p:nvSpPr>
        <p:spPr/>
        <p:txBody>
          <a:bodyPr/>
          <a:lstStyle/>
          <a:p>
            <a:fld id="{5E2A4AFD-3D0C-40A1-A447-0DADEC293074}" type="datetimeFigureOut">
              <a:rPr lang="en-US" smtClean="0"/>
              <a:t>10/26/2021</a:t>
            </a:fld>
            <a:endParaRPr lang="en-US"/>
          </a:p>
        </p:txBody>
      </p:sp>
      <p:sp>
        <p:nvSpPr>
          <p:cNvPr id="5" name="Footer Placeholder 4">
            <a:extLst>
              <a:ext uri="{FF2B5EF4-FFF2-40B4-BE49-F238E27FC236}">
                <a16:creationId xmlns:a16="http://schemas.microsoft.com/office/drawing/2014/main" id="{B4564EE9-AAE8-4023-80D9-81C4901E9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FFB5E-683A-4C33-911E-4FBCCAD4C92D}"/>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139478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4DC7-5C4A-41F3-A4BC-2EEDB51598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B9E0D-D8A7-4A60-B0CB-50E51C461A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849A53-672C-4FC9-AA97-EB484EBD1A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1E68B8-C273-4925-8270-96D80D418E8F}"/>
              </a:ext>
            </a:extLst>
          </p:cNvPr>
          <p:cNvSpPr>
            <a:spLocks noGrp="1"/>
          </p:cNvSpPr>
          <p:nvPr>
            <p:ph type="dt" sz="half" idx="10"/>
          </p:nvPr>
        </p:nvSpPr>
        <p:spPr/>
        <p:txBody>
          <a:bodyPr/>
          <a:lstStyle/>
          <a:p>
            <a:fld id="{5E2A4AFD-3D0C-40A1-A447-0DADEC293074}" type="datetimeFigureOut">
              <a:rPr lang="en-US" smtClean="0"/>
              <a:t>10/26/2021</a:t>
            </a:fld>
            <a:endParaRPr lang="en-US"/>
          </a:p>
        </p:txBody>
      </p:sp>
      <p:sp>
        <p:nvSpPr>
          <p:cNvPr id="6" name="Footer Placeholder 5">
            <a:extLst>
              <a:ext uri="{FF2B5EF4-FFF2-40B4-BE49-F238E27FC236}">
                <a16:creationId xmlns:a16="http://schemas.microsoft.com/office/drawing/2014/main" id="{BFE736DD-3821-4B63-977D-0D0D8275FA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C4E14-9AB7-4D4A-B3D4-15676190CEA4}"/>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199635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BEE0-FFD9-43F5-8CF5-BB9799F2E5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A0716-2CA9-4EB1-B4BC-3191884146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D4411D-65EC-41D9-ACCB-5757920F9F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8D8F93-8B5E-476C-9347-8235CA2149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B4ADF5-D8D8-40A5-8330-8DCB4980B2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D97429-A01D-42BD-AB8A-2344B437B5C5}"/>
              </a:ext>
            </a:extLst>
          </p:cNvPr>
          <p:cNvSpPr>
            <a:spLocks noGrp="1"/>
          </p:cNvSpPr>
          <p:nvPr>
            <p:ph type="dt" sz="half" idx="10"/>
          </p:nvPr>
        </p:nvSpPr>
        <p:spPr/>
        <p:txBody>
          <a:bodyPr/>
          <a:lstStyle/>
          <a:p>
            <a:fld id="{5E2A4AFD-3D0C-40A1-A447-0DADEC293074}" type="datetimeFigureOut">
              <a:rPr lang="en-US" smtClean="0"/>
              <a:t>10/26/2021</a:t>
            </a:fld>
            <a:endParaRPr lang="en-US"/>
          </a:p>
        </p:txBody>
      </p:sp>
      <p:sp>
        <p:nvSpPr>
          <p:cNvPr id="8" name="Footer Placeholder 7">
            <a:extLst>
              <a:ext uri="{FF2B5EF4-FFF2-40B4-BE49-F238E27FC236}">
                <a16:creationId xmlns:a16="http://schemas.microsoft.com/office/drawing/2014/main" id="{9B5C3ABD-3C6E-4F9F-8F57-9E87172381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AFDC68-4130-43D4-B8A6-95ED1200084C}"/>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3184544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0B1B-6536-4F72-B764-D6132A048A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2BD855-F99D-4F78-8566-919967576290}"/>
              </a:ext>
            </a:extLst>
          </p:cNvPr>
          <p:cNvSpPr>
            <a:spLocks noGrp="1"/>
          </p:cNvSpPr>
          <p:nvPr>
            <p:ph type="dt" sz="half" idx="10"/>
          </p:nvPr>
        </p:nvSpPr>
        <p:spPr/>
        <p:txBody>
          <a:bodyPr/>
          <a:lstStyle/>
          <a:p>
            <a:fld id="{5E2A4AFD-3D0C-40A1-A447-0DADEC293074}" type="datetimeFigureOut">
              <a:rPr lang="en-US" smtClean="0"/>
              <a:t>10/26/2021</a:t>
            </a:fld>
            <a:endParaRPr lang="en-US"/>
          </a:p>
        </p:txBody>
      </p:sp>
      <p:sp>
        <p:nvSpPr>
          <p:cNvPr id="4" name="Footer Placeholder 3">
            <a:extLst>
              <a:ext uri="{FF2B5EF4-FFF2-40B4-BE49-F238E27FC236}">
                <a16:creationId xmlns:a16="http://schemas.microsoft.com/office/drawing/2014/main" id="{2D30F481-8187-408E-9E3D-257066418B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7B94E0-C8C8-43B1-9BAD-BEA4A7E7D2C1}"/>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2296598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DBD1F3-902A-4905-AEF5-2EC872BF919C}"/>
              </a:ext>
            </a:extLst>
          </p:cNvPr>
          <p:cNvSpPr>
            <a:spLocks noGrp="1"/>
          </p:cNvSpPr>
          <p:nvPr>
            <p:ph type="dt" sz="half" idx="10"/>
          </p:nvPr>
        </p:nvSpPr>
        <p:spPr/>
        <p:txBody>
          <a:bodyPr/>
          <a:lstStyle/>
          <a:p>
            <a:fld id="{5E2A4AFD-3D0C-40A1-A447-0DADEC293074}" type="datetimeFigureOut">
              <a:rPr lang="en-US" smtClean="0"/>
              <a:t>10/26/2021</a:t>
            </a:fld>
            <a:endParaRPr lang="en-US"/>
          </a:p>
        </p:txBody>
      </p:sp>
      <p:sp>
        <p:nvSpPr>
          <p:cNvPr id="3" name="Footer Placeholder 2">
            <a:extLst>
              <a:ext uri="{FF2B5EF4-FFF2-40B4-BE49-F238E27FC236}">
                <a16:creationId xmlns:a16="http://schemas.microsoft.com/office/drawing/2014/main" id="{7C8637FA-A850-40E9-87CB-22886C1458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788A72-6A05-4667-A93B-BB4A15E1BBD9}"/>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53769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2173-2666-48EF-A569-C57ACDE63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B9F8C-3149-4E31-93F3-A6A7DFD77B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7ED159-2D8D-4481-A1E0-F467F1991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BE1F34-1280-4433-A79C-043AF6021801}"/>
              </a:ext>
            </a:extLst>
          </p:cNvPr>
          <p:cNvSpPr>
            <a:spLocks noGrp="1"/>
          </p:cNvSpPr>
          <p:nvPr>
            <p:ph type="dt" sz="half" idx="10"/>
          </p:nvPr>
        </p:nvSpPr>
        <p:spPr/>
        <p:txBody>
          <a:bodyPr/>
          <a:lstStyle/>
          <a:p>
            <a:fld id="{5E2A4AFD-3D0C-40A1-A447-0DADEC293074}" type="datetimeFigureOut">
              <a:rPr lang="en-US" smtClean="0"/>
              <a:t>10/26/2021</a:t>
            </a:fld>
            <a:endParaRPr lang="en-US"/>
          </a:p>
        </p:txBody>
      </p:sp>
      <p:sp>
        <p:nvSpPr>
          <p:cNvPr id="6" name="Footer Placeholder 5">
            <a:extLst>
              <a:ext uri="{FF2B5EF4-FFF2-40B4-BE49-F238E27FC236}">
                <a16:creationId xmlns:a16="http://schemas.microsoft.com/office/drawing/2014/main" id="{0C69F69D-4C7B-4F19-929F-917864EE3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0343E6-DC1F-44A9-B7A7-342D6BBB650B}"/>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35650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E3C4-F33B-4E14-BA45-221951BD5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5A9BCA-7629-4226-84DE-532FBB0498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2AE967-D7AA-4488-8CB0-46DBEEA12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B4F36-BCD3-4FF2-8406-BF8BAC6486A7}"/>
              </a:ext>
            </a:extLst>
          </p:cNvPr>
          <p:cNvSpPr>
            <a:spLocks noGrp="1"/>
          </p:cNvSpPr>
          <p:nvPr>
            <p:ph type="dt" sz="half" idx="10"/>
          </p:nvPr>
        </p:nvSpPr>
        <p:spPr/>
        <p:txBody>
          <a:bodyPr/>
          <a:lstStyle/>
          <a:p>
            <a:fld id="{5E2A4AFD-3D0C-40A1-A447-0DADEC293074}" type="datetimeFigureOut">
              <a:rPr lang="en-US" smtClean="0"/>
              <a:t>10/26/2021</a:t>
            </a:fld>
            <a:endParaRPr lang="en-US"/>
          </a:p>
        </p:txBody>
      </p:sp>
      <p:sp>
        <p:nvSpPr>
          <p:cNvPr id="6" name="Footer Placeholder 5">
            <a:extLst>
              <a:ext uri="{FF2B5EF4-FFF2-40B4-BE49-F238E27FC236}">
                <a16:creationId xmlns:a16="http://schemas.microsoft.com/office/drawing/2014/main" id="{B2855ED3-B734-4217-8154-E2C7427B3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52873F-3A84-457E-B0F9-B2ADAD6798AD}"/>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2990650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275D41-5CCE-4AB5-808D-E628F57E60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5CF817-0711-497B-8F6E-9FD4FE26EF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7A49D-9D34-4F82-AE35-ED773F5F74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A4AFD-3D0C-40A1-A447-0DADEC293074}" type="datetimeFigureOut">
              <a:rPr lang="en-US" smtClean="0"/>
              <a:t>10/26/2021</a:t>
            </a:fld>
            <a:endParaRPr lang="en-US"/>
          </a:p>
        </p:txBody>
      </p:sp>
      <p:sp>
        <p:nvSpPr>
          <p:cNvPr id="5" name="Footer Placeholder 4">
            <a:extLst>
              <a:ext uri="{FF2B5EF4-FFF2-40B4-BE49-F238E27FC236}">
                <a16:creationId xmlns:a16="http://schemas.microsoft.com/office/drawing/2014/main" id="{A9E04EA3-17AC-4E04-8284-41EA066BD7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DF5345-385C-4B05-BABE-B585076FF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F8B06-7BAC-40AE-858D-D64FA4DE6476}" type="slidenum">
              <a:rPr lang="en-US" smtClean="0"/>
              <a:t>‹#›</a:t>
            </a:fld>
            <a:endParaRPr lang="en-US"/>
          </a:p>
        </p:txBody>
      </p:sp>
    </p:spTree>
    <p:extLst>
      <p:ext uri="{BB962C8B-B14F-4D97-AF65-F5344CB8AC3E}">
        <p14:creationId xmlns:p14="http://schemas.microsoft.com/office/powerpoint/2010/main" val="2937822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ight Triangle 4">
            <a:extLst>
              <a:ext uri="{FF2B5EF4-FFF2-40B4-BE49-F238E27FC236}">
                <a16:creationId xmlns:a16="http://schemas.microsoft.com/office/drawing/2014/main" id="{D789EBB9-78A0-4942-B78D-85840D9243B4}"/>
              </a:ext>
            </a:extLst>
          </p:cNvPr>
          <p:cNvSpPr/>
          <p:nvPr/>
        </p:nvSpPr>
        <p:spPr>
          <a:xfrm rot="5400000">
            <a:off x="657142" y="-686179"/>
            <a:ext cx="6865257" cy="8237614"/>
          </a:xfrm>
          <a:custGeom>
            <a:avLst/>
            <a:gdLst>
              <a:gd name="connsiteX0" fmla="*/ 0 w 8208579"/>
              <a:gd name="connsiteY0" fmla="*/ 8208579 h 8208579"/>
              <a:gd name="connsiteX1" fmla="*/ 0 w 8208579"/>
              <a:gd name="connsiteY1" fmla="*/ 0 h 8208579"/>
              <a:gd name="connsiteX2" fmla="*/ 8208579 w 8208579"/>
              <a:gd name="connsiteY2" fmla="*/ 8208579 h 8208579"/>
              <a:gd name="connsiteX3" fmla="*/ 0 w 8208579"/>
              <a:gd name="connsiteY3" fmla="*/ 8208579 h 8208579"/>
              <a:gd name="connsiteX0" fmla="*/ 0 w 8208579"/>
              <a:gd name="connsiteY0" fmla="*/ 8208579 h 8208579"/>
              <a:gd name="connsiteX1" fmla="*/ 0 w 8208579"/>
              <a:gd name="connsiteY1" fmla="*/ 0 h 8208579"/>
              <a:gd name="connsiteX2" fmla="*/ 6865257 w 8208579"/>
              <a:gd name="connsiteY2" fmla="*/ 6873265 h 8208579"/>
              <a:gd name="connsiteX3" fmla="*/ 8208579 w 8208579"/>
              <a:gd name="connsiteY3" fmla="*/ 8208579 h 8208579"/>
              <a:gd name="connsiteX4" fmla="*/ 0 w 8208579"/>
              <a:gd name="connsiteY4" fmla="*/ 8208579 h 8208579"/>
              <a:gd name="connsiteX0" fmla="*/ 0 w 6916808"/>
              <a:gd name="connsiteY0" fmla="*/ 8208579 h 8237608"/>
              <a:gd name="connsiteX1" fmla="*/ 0 w 6916808"/>
              <a:gd name="connsiteY1" fmla="*/ 0 h 8237608"/>
              <a:gd name="connsiteX2" fmla="*/ 6865257 w 6916808"/>
              <a:gd name="connsiteY2" fmla="*/ 6873265 h 8237608"/>
              <a:gd name="connsiteX3" fmla="*/ 6916808 w 6916808"/>
              <a:gd name="connsiteY3" fmla="*/ 8237608 h 8237608"/>
              <a:gd name="connsiteX4" fmla="*/ 0 w 6916808"/>
              <a:gd name="connsiteY4" fmla="*/ 8208579 h 8237608"/>
              <a:gd name="connsiteX0" fmla="*/ 0 w 6931323"/>
              <a:gd name="connsiteY0" fmla="*/ 8208579 h 8237608"/>
              <a:gd name="connsiteX1" fmla="*/ 0 w 6931323"/>
              <a:gd name="connsiteY1" fmla="*/ 0 h 8237608"/>
              <a:gd name="connsiteX2" fmla="*/ 6865257 w 6931323"/>
              <a:gd name="connsiteY2" fmla="*/ 6873265 h 8237608"/>
              <a:gd name="connsiteX3" fmla="*/ 6931323 w 6931323"/>
              <a:gd name="connsiteY3" fmla="*/ 8237608 h 8237608"/>
              <a:gd name="connsiteX4" fmla="*/ 0 w 6931323"/>
              <a:gd name="connsiteY4" fmla="*/ 8208579 h 8237608"/>
              <a:gd name="connsiteX0" fmla="*/ 0 w 6865542"/>
              <a:gd name="connsiteY0" fmla="*/ 8208579 h 8237611"/>
              <a:gd name="connsiteX1" fmla="*/ 0 w 6865542"/>
              <a:gd name="connsiteY1" fmla="*/ 0 h 8237611"/>
              <a:gd name="connsiteX2" fmla="*/ 6865257 w 6865542"/>
              <a:gd name="connsiteY2" fmla="*/ 6873265 h 8237611"/>
              <a:gd name="connsiteX3" fmla="*/ 6865542 w 6865542"/>
              <a:gd name="connsiteY3" fmla="*/ 8237611 h 8237611"/>
              <a:gd name="connsiteX4" fmla="*/ 0 w 6865542"/>
              <a:gd name="connsiteY4" fmla="*/ 8208579 h 8237611"/>
              <a:gd name="connsiteX0" fmla="*/ 0 w 6865257"/>
              <a:gd name="connsiteY0" fmla="*/ 8208579 h 8237614"/>
              <a:gd name="connsiteX1" fmla="*/ 0 w 6865257"/>
              <a:gd name="connsiteY1" fmla="*/ 0 h 8237614"/>
              <a:gd name="connsiteX2" fmla="*/ 6865257 w 6865257"/>
              <a:gd name="connsiteY2" fmla="*/ 6873265 h 8237614"/>
              <a:gd name="connsiteX3" fmla="*/ 6852388 w 6865257"/>
              <a:gd name="connsiteY3" fmla="*/ 8237614 h 8237614"/>
              <a:gd name="connsiteX4" fmla="*/ 0 w 6865257"/>
              <a:gd name="connsiteY4" fmla="*/ 8208579 h 8237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5257" h="8237614">
                <a:moveTo>
                  <a:pt x="0" y="8208579"/>
                </a:moveTo>
                <a:lnTo>
                  <a:pt x="0" y="0"/>
                </a:lnTo>
                <a:lnTo>
                  <a:pt x="6865257" y="6873265"/>
                </a:lnTo>
                <a:lnTo>
                  <a:pt x="6852388" y="8237614"/>
                </a:lnTo>
                <a:lnTo>
                  <a:pt x="0" y="8208579"/>
                </a:lnTo>
                <a:close/>
              </a:path>
            </a:pathLst>
          </a:custGeom>
          <a:blipFill dpi="0" rotWithShape="0">
            <a:blip r:embed="rId3">
              <a:extLst>
                <a:ext uri="{28A0092B-C50C-407E-A947-70E740481C1C}">
                  <a14:useLocalDpi xmlns:a14="http://schemas.microsoft.com/office/drawing/2010/main" val="0"/>
                </a:ext>
              </a:extLst>
            </a:blip>
            <a:srcRect/>
            <a:stretch>
              <a:fillRect l="-35035" t="-1142" r="-1123" b="-10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2E266FFD-27C6-5C46-92EA-01F58528F7CC}"/>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ipart, vector graphics&#10;&#10;Description automatically generated">
            <a:extLst>
              <a:ext uri="{FF2B5EF4-FFF2-40B4-BE49-F238E27FC236}">
                <a16:creationId xmlns:a16="http://schemas.microsoft.com/office/drawing/2014/main" id="{6CD3F5D7-C22F-E549-8E1F-7324845CAD11}"/>
              </a:ext>
            </a:extLst>
          </p:cNvPr>
          <p:cNvPicPr>
            <a:picLocks noChangeAspect="1"/>
          </p:cNvPicPr>
          <p:nvPr/>
        </p:nvPicPr>
        <p:blipFill>
          <a:blip r:embed="rId4"/>
          <a:stretch>
            <a:fillRect/>
          </a:stretch>
        </p:blipFill>
        <p:spPr>
          <a:xfrm>
            <a:off x="5279724" y="4175477"/>
            <a:ext cx="1092200" cy="584200"/>
          </a:xfrm>
          <a:prstGeom prst="rect">
            <a:avLst/>
          </a:prstGeom>
          <a:solidFill>
            <a:srgbClr val="F9F9F9"/>
          </a:solidFill>
        </p:spPr>
      </p:pic>
      <p:cxnSp>
        <p:nvCxnSpPr>
          <p:cNvPr id="9" name="Straight Connector 8">
            <a:extLst>
              <a:ext uri="{FF2B5EF4-FFF2-40B4-BE49-F238E27FC236}">
                <a16:creationId xmlns:a16="http://schemas.microsoft.com/office/drawing/2014/main" id="{3EEAACE5-75C1-3F42-9977-DA0C1286CE0D}"/>
              </a:ext>
            </a:extLst>
          </p:cNvPr>
          <p:cNvCxnSpPr>
            <a:cxnSpLocks/>
          </p:cNvCxnSpPr>
          <p:nvPr/>
        </p:nvCxnSpPr>
        <p:spPr>
          <a:xfrm>
            <a:off x="6623530" y="4175477"/>
            <a:ext cx="0" cy="58420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40CCEF7-9A1B-A346-8496-933EBA8327AC}"/>
              </a:ext>
            </a:extLst>
          </p:cNvPr>
          <p:cNvSpPr txBox="1"/>
          <p:nvPr/>
        </p:nvSpPr>
        <p:spPr>
          <a:xfrm>
            <a:off x="6798488" y="4175477"/>
            <a:ext cx="3725126" cy="923330"/>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FIRESIDE CHAT</a:t>
            </a:r>
          </a:p>
          <a:p>
            <a:r>
              <a:rPr lang="en-US" dirty="0">
                <a:latin typeface="Arial" panose="020B0604020202020204" pitchFamily="34" charset="0"/>
                <a:cs typeface="Arial" panose="020B0604020202020204" pitchFamily="34" charset="0"/>
              </a:rPr>
              <a:t>(Managers)</a:t>
            </a:r>
          </a:p>
        </p:txBody>
      </p:sp>
    </p:spTree>
    <p:extLst>
      <p:ext uri="{BB962C8B-B14F-4D97-AF65-F5344CB8AC3E}">
        <p14:creationId xmlns:p14="http://schemas.microsoft.com/office/powerpoint/2010/main" val="3345805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F4EDD9-DCAA-4DF6-A88D-9E612FC4836B}"/>
              </a:ext>
            </a:extLst>
          </p:cNvPr>
          <p:cNvSpPr txBox="1"/>
          <p:nvPr/>
        </p:nvSpPr>
        <p:spPr>
          <a:xfrm>
            <a:off x="2006767" y="2292089"/>
            <a:ext cx="8404453" cy="1938992"/>
          </a:xfrm>
          <a:prstGeom prst="rect">
            <a:avLst/>
          </a:prstGeom>
          <a:noFill/>
        </p:spPr>
        <p:txBody>
          <a:bodyPr wrap="square" rtlCol="0">
            <a:spAutoFit/>
          </a:bodyPr>
          <a:lstStyle/>
          <a:p>
            <a:pPr algn="ctr"/>
            <a:r>
              <a:rPr lang="en-US" sz="4000" dirty="0">
                <a:solidFill>
                  <a:srgbClr val="333333"/>
                </a:solidFill>
                <a:latin typeface="Arial" panose="020B0604020202020204" pitchFamily="34" charset="0"/>
                <a:cs typeface="Arial" panose="020B0604020202020204" pitchFamily="34" charset="0"/>
              </a:rPr>
              <a:t>What are your lingering questions or insights you’d like to ask this community?</a:t>
            </a:r>
          </a:p>
        </p:txBody>
      </p:sp>
      <p:sp>
        <p:nvSpPr>
          <p:cNvPr id="6" name="Right Triangle 5">
            <a:extLst>
              <a:ext uri="{FF2B5EF4-FFF2-40B4-BE49-F238E27FC236}">
                <a16:creationId xmlns:a16="http://schemas.microsoft.com/office/drawing/2014/main" id="{0994A30E-76B5-0743-87E2-7078D6DDBE06}"/>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025D7377-B3D6-F840-B306-07A9050ABABC}"/>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B6D2BE0-C206-0C4D-AE66-4E867233589D}"/>
              </a:ext>
            </a:extLst>
          </p:cNvPr>
          <p:cNvSpPr txBox="1"/>
          <p:nvPr/>
        </p:nvSpPr>
        <p:spPr>
          <a:xfrm>
            <a:off x="2996184" y="654345"/>
            <a:ext cx="619963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Large Group</a:t>
            </a:r>
          </a:p>
        </p:txBody>
      </p:sp>
    </p:spTree>
    <p:extLst>
      <p:ext uri="{BB962C8B-B14F-4D97-AF65-F5344CB8AC3E}">
        <p14:creationId xmlns:p14="http://schemas.microsoft.com/office/powerpoint/2010/main" val="2583064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6257BD5E-3ED6-7F40-9841-19F69E31F9E3}"/>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AA09917D-3216-F143-AF23-DAC753ED8671}"/>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F4EDD9-DCAA-4DF6-A88D-9E612FC4836B}"/>
              </a:ext>
            </a:extLst>
          </p:cNvPr>
          <p:cNvSpPr txBox="1"/>
          <p:nvPr/>
        </p:nvSpPr>
        <p:spPr>
          <a:xfrm>
            <a:off x="3088250" y="1877567"/>
            <a:ext cx="8332212" cy="3671583"/>
          </a:xfrm>
          <a:prstGeom prst="rect">
            <a:avLst/>
          </a:prstGeom>
          <a:noFill/>
        </p:spPr>
        <p:txBody>
          <a:bodyPr wrap="square" lIns="91440" tIns="45720" rIns="91440" bIns="45720" rtlCol="0" anchor="t">
            <a:spAutoFit/>
          </a:bodyPr>
          <a:lstStyle/>
          <a:p>
            <a:pPr marL="457200" indent="-457200">
              <a:lnSpc>
                <a:spcPct val="150000"/>
              </a:lnSpc>
              <a:buFont typeface="+mj-lt"/>
              <a:buAutoNum type="arabicPeriod"/>
            </a:pPr>
            <a:r>
              <a:rPr lang="en-US" sz="4000" dirty="0">
                <a:solidFill>
                  <a:srgbClr val="333333"/>
                </a:solidFill>
                <a:latin typeface="Arial" panose="020B0604020202020204" pitchFamily="34" charset="0"/>
                <a:cs typeface="Arial" panose="020B0604020202020204" pitchFamily="34" charset="0"/>
              </a:rPr>
              <a:t>Fierce Connect App</a:t>
            </a:r>
          </a:p>
          <a:p>
            <a:pPr marL="457200" indent="-457200">
              <a:lnSpc>
                <a:spcPct val="150000"/>
              </a:lnSpc>
              <a:buFont typeface="+mj-lt"/>
              <a:buAutoNum type="arabicPeriod"/>
            </a:pPr>
            <a:r>
              <a:rPr lang="en-US" sz="4000" dirty="0">
                <a:solidFill>
                  <a:srgbClr val="333333"/>
                </a:solidFill>
                <a:latin typeface="Arial" panose="020B0604020202020204" pitchFamily="34" charset="0"/>
                <a:cs typeface="Arial" panose="020B0604020202020204" pitchFamily="34" charset="0"/>
              </a:rPr>
              <a:t>Fierce Digital Platform</a:t>
            </a:r>
          </a:p>
          <a:p>
            <a:pPr marL="457200" indent="-457200">
              <a:lnSpc>
                <a:spcPct val="150000"/>
              </a:lnSpc>
              <a:buFont typeface="+mj-lt"/>
              <a:buAutoNum type="arabicPeriod"/>
            </a:pPr>
            <a:r>
              <a:rPr lang="en-US" sz="4000" dirty="0">
                <a:solidFill>
                  <a:srgbClr val="333333"/>
                </a:solidFill>
                <a:latin typeface="Arial" panose="020B0604020202020204" pitchFamily="34" charset="0"/>
                <a:cs typeface="Arial" panose="020B0604020202020204" pitchFamily="34" charset="0"/>
              </a:rPr>
              <a:t>Fierce LinkedIn Community</a:t>
            </a:r>
          </a:p>
          <a:p>
            <a:pPr marL="457200" indent="-457200">
              <a:lnSpc>
                <a:spcPct val="150000"/>
              </a:lnSpc>
              <a:buFont typeface="+mj-lt"/>
              <a:buAutoNum type="arabicPeriod"/>
            </a:pPr>
            <a:r>
              <a:rPr lang="en-US" sz="4000" dirty="0">
                <a:solidFill>
                  <a:srgbClr val="333333"/>
                </a:solidFill>
                <a:latin typeface="Arial" panose="020B0604020202020204" pitchFamily="34" charset="0"/>
                <a:cs typeface="Arial" panose="020B0604020202020204" pitchFamily="34" charset="0"/>
              </a:rPr>
              <a:t>Fierce Blog and Newsletter</a:t>
            </a:r>
          </a:p>
        </p:txBody>
      </p:sp>
      <p:sp>
        <p:nvSpPr>
          <p:cNvPr id="9" name="TextBox 8">
            <a:extLst>
              <a:ext uri="{FF2B5EF4-FFF2-40B4-BE49-F238E27FC236}">
                <a16:creationId xmlns:a16="http://schemas.microsoft.com/office/drawing/2014/main" id="{1E6C0B26-E111-344B-9202-70B005E4B7D9}"/>
              </a:ext>
            </a:extLst>
          </p:cNvPr>
          <p:cNvSpPr txBox="1"/>
          <p:nvPr/>
        </p:nvSpPr>
        <p:spPr>
          <a:xfrm>
            <a:off x="2429407" y="654345"/>
            <a:ext cx="833221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Staying Fierce Reminders</a:t>
            </a:r>
          </a:p>
        </p:txBody>
      </p:sp>
    </p:spTree>
    <p:extLst>
      <p:ext uri="{BB962C8B-B14F-4D97-AF65-F5344CB8AC3E}">
        <p14:creationId xmlns:p14="http://schemas.microsoft.com/office/powerpoint/2010/main" val="3857868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AFA4C0F-9B92-C248-8441-0C332E2076B2}"/>
              </a:ext>
            </a:extLst>
          </p:cNvPr>
          <p:cNvSpPr txBox="1"/>
          <p:nvPr/>
        </p:nvSpPr>
        <p:spPr>
          <a:xfrm>
            <a:off x="2429407" y="654345"/>
            <a:ext cx="833221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Future Fierce Events</a:t>
            </a:r>
          </a:p>
        </p:txBody>
      </p:sp>
      <p:sp>
        <p:nvSpPr>
          <p:cNvPr id="7" name="Right Triangle 6">
            <a:extLst>
              <a:ext uri="{FF2B5EF4-FFF2-40B4-BE49-F238E27FC236}">
                <a16:creationId xmlns:a16="http://schemas.microsoft.com/office/drawing/2014/main" id="{6CF92F93-D9D4-0D4F-B58E-2996E2CCE431}"/>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96A7AD8E-0CDB-CD42-A435-5E20792D847A}"/>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F4EDD9-DCAA-4DF6-A88D-9E612FC4836B}"/>
              </a:ext>
            </a:extLst>
          </p:cNvPr>
          <p:cNvSpPr txBox="1"/>
          <p:nvPr/>
        </p:nvSpPr>
        <p:spPr>
          <a:xfrm>
            <a:off x="3697850" y="2139689"/>
            <a:ext cx="8172681" cy="3416320"/>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Fierce Delegate Workshop</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April 23 1pm-3:30pm</a:t>
            </a:r>
          </a:p>
          <a:p>
            <a:r>
              <a:rPr lang="en-US" sz="2400" b="1" dirty="0">
                <a:solidFill>
                  <a:schemeClr val="accent2"/>
                </a:solidFill>
                <a:latin typeface="Arial" panose="020B0604020202020204" pitchFamily="34" charset="0"/>
                <a:cs typeface="Arial" panose="020B0604020202020204" pitchFamily="34" charset="0"/>
              </a:rPr>
              <a:t>Fierce Confront Workshop</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May 13 1pm-3:30pm</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May 25 1pm-3:30pm</a:t>
            </a:r>
          </a:p>
          <a:p>
            <a:r>
              <a:rPr lang="en-US" sz="2400" b="1" dirty="0">
                <a:solidFill>
                  <a:schemeClr val="accent2"/>
                </a:solidFill>
                <a:latin typeface="Arial" panose="020B0604020202020204" pitchFamily="34" charset="0"/>
                <a:cs typeface="Arial" panose="020B0604020202020204" pitchFamily="34" charset="0"/>
              </a:rPr>
              <a:t>Fireside Chats</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July 13: 10-11am</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October 21: 3-4pm</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January 19 11-12pm</a:t>
            </a:r>
          </a:p>
        </p:txBody>
      </p:sp>
    </p:spTree>
    <p:extLst>
      <p:ext uri="{BB962C8B-B14F-4D97-AF65-F5344CB8AC3E}">
        <p14:creationId xmlns:p14="http://schemas.microsoft.com/office/powerpoint/2010/main" val="4033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Parallelogram 6">
            <a:extLst>
              <a:ext uri="{FF2B5EF4-FFF2-40B4-BE49-F238E27FC236}">
                <a16:creationId xmlns:a16="http://schemas.microsoft.com/office/drawing/2014/main" id="{127DE184-59BE-E44D-A8A1-2F12873217CA}"/>
              </a:ext>
            </a:extLst>
          </p:cNvPr>
          <p:cNvSpPr/>
          <p:nvPr/>
        </p:nvSpPr>
        <p:spPr>
          <a:xfrm>
            <a:off x="-37703" y="-35789"/>
            <a:ext cx="12240699" cy="6893789"/>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6759 w 12187054"/>
              <a:gd name="connsiteY0" fmla="*/ 6891130 h 6891130"/>
              <a:gd name="connsiteX1" fmla="*/ 0 w 12187054"/>
              <a:gd name="connsiteY1" fmla="*/ 3191233 h 6891130"/>
              <a:gd name="connsiteX2" fmla="*/ 3141604 w 12187054"/>
              <a:gd name="connsiteY2" fmla="*/ 6498 h 6891130"/>
              <a:gd name="connsiteX3" fmla="*/ 12187054 w 12187054"/>
              <a:gd name="connsiteY3" fmla="*/ 0 h 6891130"/>
              <a:gd name="connsiteX4" fmla="*/ 3638595 w 12187054"/>
              <a:gd name="connsiteY4" fmla="*/ 6879021 h 6891130"/>
              <a:gd name="connsiteX5" fmla="*/ 6759 w 12187054"/>
              <a:gd name="connsiteY5" fmla="*/ 6891130 h 6891130"/>
              <a:gd name="connsiteX0" fmla="*/ 6759 w 12187054"/>
              <a:gd name="connsiteY0" fmla="*/ 6891130 h 6891130"/>
              <a:gd name="connsiteX1" fmla="*/ 0 w 12187054"/>
              <a:gd name="connsiteY1" fmla="*/ 3191233 h 6891130"/>
              <a:gd name="connsiteX2" fmla="*/ 3141604 w 12187054"/>
              <a:gd name="connsiteY2" fmla="*/ 6498 h 6891130"/>
              <a:gd name="connsiteX3" fmla="*/ 12187054 w 12187054"/>
              <a:gd name="connsiteY3" fmla="*/ 0 h 6891130"/>
              <a:gd name="connsiteX4" fmla="*/ 12144642 w 12187054"/>
              <a:gd name="connsiteY4" fmla="*/ 6879021 h 6891130"/>
              <a:gd name="connsiteX5" fmla="*/ 6759 w 12187054"/>
              <a:gd name="connsiteY5" fmla="*/ 6891130 h 6891130"/>
              <a:gd name="connsiteX0" fmla="*/ 6759 w 12229703"/>
              <a:gd name="connsiteY0" fmla="*/ 6891130 h 6900287"/>
              <a:gd name="connsiteX1" fmla="*/ 0 w 12229703"/>
              <a:gd name="connsiteY1" fmla="*/ 3191233 h 6900287"/>
              <a:gd name="connsiteX2" fmla="*/ 3141604 w 12229703"/>
              <a:gd name="connsiteY2" fmla="*/ 6498 h 6900287"/>
              <a:gd name="connsiteX3" fmla="*/ 12187054 w 12229703"/>
              <a:gd name="connsiteY3" fmla="*/ 0 h 6900287"/>
              <a:gd name="connsiteX4" fmla="*/ 12229703 w 12229703"/>
              <a:gd name="connsiteY4" fmla="*/ 6900287 h 6900287"/>
              <a:gd name="connsiteX5" fmla="*/ 6759 w 12229703"/>
              <a:gd name="connsiteY5" fmla="*/ 6891130 h 6900287"/>
              <a:gd name="connsiteX0" fmla="*/ 6759 w 12229703"/>
              <a:gd name="connsiteY0" fmla="*/ 6884632 h 6893789"/>
              <a:gd name="connsiteX1" fmla="*/ 0 w 12229703"/>
              <a:gd name="connsiteY1" fmla="*/ 3184735 h 6893789"/>
              <a:gd name="connsiteX2" fmla="*/ 3141604 w 12229703"/>
              <a:gd name="connsiteY2" fmla="*/ 0 h 6893789"/>
              <a:gd name="connsiteX3" fmla="*/ 12218952 w 12229703"/>
              <a:gd name="connsiteY3" fmla="*/ 4135 h 6893789"/>
              <a:gd name="connsiteX4" fmla="*/ 12229703 w 12229703"/>
              <a:gd name="connsiteY4" fmla="*/ 6893789 h 6893789"/>
              <a:gd name="connsiteX5" fmla="*/ 6759 w 12229703"/>
              <a:gd name="connsiteY5" fmla="*/ 6884632 h 6893789"/>
              <a:gd name="connsiteX0" fmla="*/ 6759 w 12240699"/>
              <a:gd name="connsiteY0" fmla="*/ 6884632 h 6893789"/>
              <a:gd name="connsiteX1" fmla="*/ 0 w 12240699"/>
              <a:gd name="connsiteY1" fmla="*/ 3184735 h 6893789"/>
              <a:gd name="connsiteX2" fmla="*/ 3141604 w 12240699"/>
              <a:gd name="connsiteY2" fmla="*/ 0 h 6893789"/>
              <a:gd name="connsiteX3" fmla="*/ 12240217 w 12240699"/>
              <a:gd name="connsiteY3" fmla="*/ 4135 h 6893789"/>
              <a:gd name="connsiteX4" fmla="*/ 12229703 w 12240699"/>
              <a:gd name="connsiteY4" fmla="*/ 6893789 h 6893789"/>
              <a:gd name="connsiteX5" fmla="*/ 6759 w 12240699"/>
              <a:gd name="connsiteY5" fmla="*/ 6884632 h 689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0699" h="6893789">
                <a:moveTo>
                  <a:pt x="6759" y="6884632"/>
                </a:moveTo>
                <a:lnTo>
                  <a:pt x="0" y="3184735"/>
                </a:lnTo>
                <a:lnTo>
                  <a:pt x="3141604" y="0"/>
                </a:lnTo>
                <a:lnTo>
                  <a:pt x="12240217" y="4135"/>
                </a:lnTo>
                <a:cubicBezTo>
                  <a:pt x="12243801" y="2300686"/>
                  <a:pt x="12226119" y="4597238"/>
                  <a:pt x="12229703" y="6893789"/>
                </a:cubicBezTo>
                <a:lnTo>
                  <a:pt x="6759" y="6884632"/>
                </a:lnTo>
                <a:close/>
              </a:path>
            </a:pathLst>
          </a:custGeom>
          <a:solidFill>
            <a:srgbClr val="EE7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623"/>
              </a:solidFill>
            </a:endParaRPr>
          </a:p>
        </p:txBody>
      </p:sp>
      <p:sp>
        <p:nvSpPr>
          <p:cNvPr id="9" name="Right Triangle 8">
            <a:extLst>
              <a:ext uri="{FF2B5EF4-FFF2-40B4-BE49-F238E27FC236}">
                <a16:creationId xmlns:a16="http://schemas.microsoft.com/office/drawing/2014/main" id="{B0FC9FF9-6F12-6A4A-8F9A-C49735331AD7}"/>
              </a:ext>
            </a:extLst>
          </p:cNvPr>
          <p:cNvSpPr/>
          <p:nvPr/>
        </p:nvSpPr>
        <p:spPr>
          <a:xfrm flipH="1">
            <a:off x="11074400" y="5740400"/>
            <a:ext cx="1117600" cy="1117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CB771DE-0C54-1A46-81C5-E1D2F0778F3B}"/>
              </a:ext>
            </a:extLst>
          </p:cNvPr>
          <p:cNvSpPr txBox="1"/>
          <p:nvPr/>
        </p:nvSpPr>
        <p:spPr>
          <a:xfrm>
            <a:off x="2211413" y="2778026"/>
            <a:ext cx="7769174" cy="1754326"/>
          </a:xfrm>
          <a:prstGeom prst="rect">
            <a:avLst/>
          </a:prstGeom>
          <a:noFill/>
        </p:spPr>
        <p:txBody>
          <a:bodyPr wrap="square" rtlCol="0">
            <a:spAutoFit/>
          </a:bodyPr>
          <a:lstStyle/>
          <a:p>
            <a:pPr algn="ctr"/>
            <a:r>
              <a:rPr lang="en-US" sz="3600" b="1" dirty="0">
                <a:solidFill>
                  <a:srgbClr val="333333"/>
                </a:solidFill>
                <a:latin typeface="Arial" panose="020B0604020202020204" pitchFamily="34" charset="0"/>
                <a:cs typeface="Arial" panose="020B0604020202020204" pitchFamily="34" charset="0"/>
              </a:rPr>
              <a:t>Introduce yourself and one word or phrase that has really impacted you from your Fierce training(s)</a:t>
            </a:r>
          </a:p>
        </p:txBody>
      </p:sp>
      <p:sp>
        <p:nvSpPr>
          <p:cNvPr id="11" name="TextBox 10">
            <a:extLst>
              <a:ext uri="{FF2B5EF4-FFF2-40B4-BE49-F238E27FC236}">
                <a16:creationId xmlns:a16="http://schemas.microsoft.com/office/drawing/2014/main" id="{54EAAC2D-B872-C546-B8F4-AC758DE9DCB9}"/>
              </a:ext>
            </a:extLst>
          </p:cNvPr>
          <p:cNvSpPr txBox="1"/>
          <p:nvPr/>
        </p:nvSpPr>
        <p:spPr>
          <a:xfrm>
            <a:off x="1830540" y="1749327"/>
            <a:ext cx="8504212"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FIERCE CONVERSATIONS</a:t>
            </a:r>
          </a:p>
        </p:txBody>
      </p:sp>
    </p:spTree>
    <p:extLst>
      <p:ext uri="{BB962C8B-B14F-4D97-AF65-F5344CB8AC3E}">
        <p14:creationId xmlns:p14="http://schemas.microsoft.com/office/powerpoint/2010/main" val="1996223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6">
            <a:extLst>
              <a:ext uri="{FF2B5EF4-FFF2-40B4-BE49-F238E27FC236}">
                <a16:creationId xmlns:a16="http://schemas.microsoft.com/office/drawing/2014/main" id="{55B7C41D-4F89-F643-9369-EEDB8F69A1A3}"/>
              </a:ext>
            </a:extLst>
          </p:cNvPr>
          <p:cNvSpPr/>
          <p:nvPr/>
        </p:nvSpPr>
        <p:spPr>
          <a:xfrm>
            <a:off x="-1056497" y="1"/>
            <a:ext cx="14328072" cy="6891130"/>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0 w 14668314"/>
              <a:gd name="connsiteY0" fmla="*/ 6891130 h 6891130"/>
              <a:gd name="connsiteX1" fmla="*/ 4139939 w 14668314"/>
              <a:gd name="connsiteY1" fmla="*/ 3191233 h 6891130"/>
              <a:gd name="connsiteX2" fmla="*/ 7281543 w 14668314"/>
              <a:gd name="connsiteY2" fmla="*/ 6498 h 6891130"/>
              <a:gd name="connsiteX3" fmla="*/ 14668314 w 14668314"/>
              <a:gd name="connsiteY3" fmla="*/ 0 h 6891130"/>
              <a:gd name="connsiteX4" fmla="*/ 7778534 w 14668314"/>
              <a:gd name="connsiteY4" fmla="*/ 6879021 h 6891130"/>
              <a:gd name="connsiteX5" fmla="*/ 0 w 14668314"/>
              <a:gd name="connsiteY5" fmla="*/ 6891130 h 6891130"/>
              <a:gd name="connsiteX0" fmla="*/ 0 w 14668314"/>
              <a:gd name="connsiteY0" fmla="*/ 6891130 h 6891130"/>
              <a:gd name="connsiteX1" fmla="*/ 7281543 w 14668314"/>
              <a:gd name="connsiteY1" fmla="*/ 6498 h 6891130"/>
              <a:gd name="connsiteX2" fmla="*/ 14668314 w 14668314"/>
              <a:gd name="connsiteY2" fmla="*/ 0 h 6891130"/>
              <a:gd name="connsiteX3" fmla="*/ 7778534 w 14668314"/>
              <a:gd name="connsiteY3" fmla="*/ 6879021 h 6891130"/>
              <a:gd name="connsiteX4" fmla="*/ 0 w 14668314"/>
              <a:gd name="connsiteY4" fmla="*/ 6891130 h 6891130"/>
              <a:gd name="connsiteX0" fmla="*/ 0 w 14328072"/>
              <a:gd name="connsiteY0" fmla="*/ 6891130 h 6891130"/>
              <a:gd name="connsiteX1" fmla="*/ 6941301 w 14328072"/>
              <a:gd name="connsiteY1" fmla="*/ 6498 h 6891130"/>
              <a:gd name="connsiteX2" fmla="*/ 14328072 w 14328072"/>
              <a:gd name="connsiteY2" fmla="*/ 0 h 6891130"/>
              <a:gd name="connsiteX3" fmla="*/ 7438292 w 14328072"/>
              <a:gd name="connsiteY3" fmla="*/ 6879021 h 6891130"/>
              <a:gd name="connsiteX4" fmla="*/ 0 w 14328072"/>
              <a:gd name="connsiteY4" fmla="*/ 6891130 h 689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8072" h="6891130">
                <a:moveTo>
                  <a:pt x="0" y="6891130"/>
                </a:moveTo>
                <a:lnTo>
                  <a:pt x="6941301" y="6498"/>
                </a:lnTo>
                <a:lnTo>
                  <a:pt x="14328072" y="0"/>
                </a:lnTo>
                <a:lnTo>
                  <a:pt x="7438292" y="6879021"/>
                </a:lnTo>
                <a:lnTo>
                  <a:pt x="0" y="6891130"/>
                </a:lnTo>
                <a:close/>
              </a:path>
            </a:pathLst>
          </a:cu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6">
            <a:extLst>
              <a:ext uri="{FF2B5EF4-FFF2-40B4-BE49-F238E27FC236}">
                <a16:creationId xmlns:a16="http://schemas.microsoft.com/office/drawing/2014/main" id="{72EB7C63-CDB3-3641-9BAC-74B6B59709BD}"/>
              </a:ext>
            </a:extLst>
          </p:cNvPr>
          <p:cNvSpPr/>
          <p:nvPr/>
        </p:nvSpPr>
        <p:spPr>
          <a:xfrm>
            <a:off x="5108573" y="6499"/>
            <a:ext cx="7083427" cy="6884632"/>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7067108 w 10528375"/>
              <a:gd name="connsiteY4" fmla="*/ 3466213 h 6891130"/>
              <a:gd name="connsiteX5" fmla="*/ 3638595 w 10528375"/>
              <a:gd name="connsiteY5" fmla="*/ 6879021 h 6891130"/>
              <a:gd name="connsiteX6" fmla="*/ 6759 w 10528375"/>
              <a:gd name="connsiteY6" fmla="*/ 6891130 h 6891130"/>
              <a:gd name="connsiteX0" fmla="*/ 6759 w 7147222"/>
              <a:gd name="connsiteY0" fmla="*/ 6891130 h 6891130"/>
              <a:gd name="connsiteX1" fmla="*/ 0 w 7147222"/>
              <a:gd name="connsiteY1" fmla="*/ 3191233 h 6891130"/>
              <a:gd name="connsiteX2" fmla="*/ 3141604 w 7147222"/>
              <a:gd name="connsiteY2" fmla="*/ 6498 h 6891130"/>
              <a:gd name="connsiteX3" fmla="*/ 7147222 w 7147222"/>
              <a:gd name="connsiteY3" fmla="*/ 0 h 6891130"/>
              <a:gd name="connsiteX4" fmla="*/ 7067108 w 7147222"/>
              <a:gd name="connsiteY4" fmla="*/ 3466213 h 6891130"/>
              <a:gd name="connsiteX5" fmla="*/ 3638595 w 7147222"/>
              <a:gd name="connsiteY5" fmla="*/ 6879021 h 6891130"/>
              <a:gd name="connsiteX6" fmla="*/ 6759 w 7147222"/>
              <a:gd name="connsiteY6" fmla="*/ 6891130 h 6891130"/>
              <a:gd name="connsiteX0" fmla="*/ 6759 w 7083427"/>
              <a:gd name="connsiteY0" fmla="*/ 6884632 h 6884632"/>
              <a:gd name="connsiteX1" fmla="*/ 0 w 7083427"/>
              <a:gd name="connsiteY1" fmla="*/ 3184735 h 6884632"/>
              <a:gd name="connsiteX2" fmla="*/ 3141604 w 7083427"/>
              <a:gd name="connsiteY2" fmla="*/ 0 h 6884632"/>
              <a:gd name="connsiteX3" fmla="*/ 7083427 w 7083427"/>
              <a:gd name="connsiteY3" fmla="*/ 14767 h 6884632"/>
              <a:gd name="connsiteX4" fmla="*/ 7067108 w 7083427"/>
              <a:gd name="connsiteY4" fmla="*/ 3459715 h 6884632"/>
              <a:gd name="connsiteX5" fmla="*/ 3638595 w 7083427"/>
              <a:gd name="connsiteY5" fmla="*/ 6872523 h 6884632"/>
              <a:gd name="connsiteX6" fmla="*/ 6759 w 7083427"/>
              <a:gd name="connsiteY6" fmla="*/ 6884632 h 68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3427" h="6884632">
                <a:moveTo>
                  <a:pt x="6759" y="6884632"/>
                </a:moveTo>
                <a:lnTo>
                  <a:pt x="0" y="3184735"/>
                </a:lnTo>
                <a:lnTo>
                  <a:pt x="3141604" y="0"/>
                </a:lnTo>
                <a:lnTo>
                  <a:pt x="7083427" y="14767"/>
                </a:lnTo>
                <a:cubicBezTo>
                  <a:pt x="7077987" y="1163083"/>
                  <a:pt x="7072548" y="2311399"/>
                  <a:pt x="7067108" y="3459715"/>
                </a:cubicBezTo>
                <a:lnTo>
                  <a:pt x="3638595" y="6872523"/>
                </a:lnTo>
                <a:lnTo>
                  <a:pt x="6759" y="688463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4FF3AAB-9105-E841-AA7A-5CB49AB182CB}"/>
              </a:ext>
            </a:extLst>
          </p:cNvPr>
          <p:cNvSpPr/>
          <p:nvPr/>
        </p:nvSpPr>
        <p:spPr>
          <a:xfrm flipH="1">
            <a:off x="10026868" y="4692868"/>
            <a:ext cx="2165132" cy="2165132"/>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4FCCB5-76D2-D548-80B4-4AA5EF9898AF}"/>
              </a:ext>
            </a:extLst>
          </p:cNvPr>
          <p:cNvSpPr txBox="1"/>
          <p:nvPr/>
        </p:nvSpPr>
        <p:spPr>
          <a:xfrm>
            <a:off x="568213" y="866512"/>
            <a:ext cx="4858896" cy="1569660"/>
          </a:xfrm>
          <a:prstGeom prst="rect">
            <a:avLst/>
          </a:prstGeom>
          <a:noFill/>
        </p:spPr>
        <p:txBody>
          <a:bodyPr wrap="square" rtlCol="0">
            <a:spAutoFit/>
          </a:bodyPr>
          <a:lstStyle/>
          <a:p>
            <a:pPr algn="r"/>
            <a:r>
              <a:rPr lang="en-US" sz="4800" b="1" dirty="0">
                <a:solidFill>
                  <a:schemeClr val="accent2"/>
                </a:solidFill>
                <a:latin typeface="Arial" panose="020B0604020202020204" pitchFamily="34" charset="0"/>
                <a:cs typeface="Arial" panose="020B0604020202020204" pitchFamily="34" charset="0"/>
              </a:rPr>
              <a:t>Fierce Fireside Chat Goals</a:t>
            </a:r>
          </a:p>
        </p:txBody>
      </p:sp>
      <p:sp>
        <p:nvSpPr>
          <p:cNvPr id="10" name="TextBox 9">
            <a:extLst>
              <a:ext uri="{FF2B5EF4-FFF2-40B4-BE49-F238E27FC236}">
                <a16:creationId xmlns:a16="http://schemas.microsoft.com/office/drawing/2014/main" id="{B39D4022-EDAE-E243-9A7D-FC2DD8B432BA}"/>
              </a:ext>
            </a:extLst>
          </p:cNvPr>
          <p:cNvSpPr txBox="1"/>
          <p:nvPr/>
        </p:nvSpPr>
        <p:spPr>
          <a:xfrm>
            <a:off x="5588900" y="3302682"/>
            <a:ext cx="3957642" cy="2554545"/>
          </a:xfrm>
          <a:prstGeom prst="rect">
            <a:avLst/>
          </a:prstGeom>
          <a:noFill/>
        </p:spPr>
        <p:txBody>
          <a:bodyPr wrap="square" rtlCol="0">
            <a:spAutoFit/>
          </a:bodyPr>
          <a:lstStyle/>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Create Community</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Refresh some Fierce Ideas</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Create a safe space to share wins/failures</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Ask the community questions</a:t>
            </a:r>
          </a:p>
        </p:txBody>
      </p:sp>
    </p:spTree>
    <p:extLst>
      <p:ext uri="{BB962C8B-B14F-4D97-AF65-F5344CB8AC3E}">
        <p14:creationId xmlns:p14="http://schemas.microsoft.com/office/powerpoint/2010/main" val="105187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6">
            <a:extLst>
              <a:ext uri="{FF2B5EF4-FFF2-40B4-BE49-F238E27FC236}">
                <a16:creationId xmlns:a16="http://schemas.microsoft.com/office/drawing/2014/main" id="{AE8D7DCE-925B-D44B-9478-643C2AE39856}"/>
              </a:ext>
            </a:extLst>
          </p:cNvPr>
          <p:cNvSpPr/>
          <p:nvPr/>
        </p:nvSpPr>
        <p:spPr>
          <a:xfrm>
            <a:off x="-1056497" y="1"/>
            <a:ext cx="14328072" cy="6891130"/>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0 w 14668314"/>
              <a:gd name="connsiteY0" fmla="*/ 6891130 h 6891130"/>
              <a:gd name="connsiteX1" fmla="*/ 4139939 w 14668314"/>
              <a:gd name="connsiteY1" fmla="*/ 3191233 h 6891130"/>
              <a:gd name="connsiteX2" fmla="*/ 7281543 w 14668314"/>
              <a:gd name="connsiteY2" fmla="*/ 6498 h 6891130"/>
              <a:gd name="connsiteX3" fmla="*/ 14668314 w 14668314"/>
              <a:gd name="connsiteY3" fmla="*/ 0 h 6891130"/>
              <a:gd name="connsiteX4" fmla="*/ 7778534 w 14668314"/>
              <a:gd name="connsiteY4" fmla="*/ 6879021 h 6891130"/>
              <a:gd name="connsiteX5" fmla="*/ 0 w 14668314"/>
              <a:gd name="connsiteY5" fmla="*/ 6891130 h 6891130"/>
              <a:gd name="connsiteX0" fmla="*/ 0 w 14668314"/>
              <a:gd name="connsiteY0" fmla="*/ 6891130 h 6891130"/>
              <a:gd name="connsiteX1" fmla="*/ 7281543 w 14668314"/>
              <a:gd name="connsiteY1" fmla="*/ 6498 h 6891130"/>
              <a:gd name="connsiteX2" fmla="*/ 14668314 w 14668314"/>
              <a:gd name="connsiteY2" fmla="*/ 0 h 6891130"/>
              <a:gd name="connsiteX3" fmla="*/ 7778534 w 14668314"/>
              <a:gd name="connsiteY3" fmla="*/ 6879021 h 6891130"/>
              <a:gd name="connsiteX4" fmla="*/ 0 w 14668314"/>
              <a:gd name="connsiteY4" fmla="*/ 6891130 h 6891130"/>
              <a:gd name="connsiteX0" fmla="*/ 0 w 14328072"/>
              <a:gd name="connsiteY0" fmla="*/ 6891130 h 6891130"/>
              <a:gd name="connsiteX1" fmla="*/ 6941301 w 14328072"/>
              <a:gd name="connsiteY1" fmla="*/ 6498 h 6891130"/>
              <a:gd name="connsiteX2" fmla="*/ 14328072 w 14328072"/>
              <a:gd name="connsiteY2" fmla="*/ 0 h 6891130"/>
              <a:gd name="connsiteX3" fmla="*/ 7438292 w 14328072"/>
              <a:gd name="connsiteY3" fmla="*/ 6879021 h 6891130"/>
              <a:gd name="connsiteX4" fmla="*/ 0 w 14328072"/>
              <a:gd name="connsiteY4" fmla="*/ 6891130 h 689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8072" h="6891130">
                <a:moveTo>
                  <a:pt x="0" y="6891130"/>
                </a:moveTo>
                <a:lnTo>
                  <a:pt x="6941301" y="6498"/>
                </a:lnTo>
                <a:lnTo>
                  <a:pt x="14328072" y="0"/>
                </a:lnTo>
                <a:lnTo>
                  <a:pt x="7438292" y="6879021"/>
                </a:lnTo>
                <a:lnTo>
                  <a:pt x="0" y="6891130"/>
                </a:lnTo>
                <a:close/>
              </a:path>
            </a:pathLst>
          </a:cu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6">
            <a:extLst>
              <a:ext uri="{FF2B5EF4-FFF2-40B4-BE49-F238E27FC236}">
                <a16:creationId xmlns:a16="http://schemas.microsoft.com/office/drawing/2014/main" id="{FEF44C42-148A-254B-BB78-BC54BCCE14FE}"/>
              </a:ext>
            </a:extLst>
          </p:cNvPr>
          <p:cNvSpPr/>
          <p:nvPr/>
        </p:nvSpPr>
        <p:spPr>
          <a:xfrm>
            <a:off x="5108573" y="6499"/>
            <a:ext cx="7083427" cy="6884632"/>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7067108 w 10528375"/>
              <a:gd name="connsiteY4" fmla="*/ 3466213 h 6891130"/>
              <a:gd name="connsiteX5" fmla="*/ 3638595 w 10528375"/>
              <a:gd name="connsiteY5" fmla="*/ 6879021 h 6891130"/>
              <a:gd name="connsiteX6" fmla="*/ 6759 w 10528375"/>
              <a:gd name="connsiteY6" fmla="*/ 6891130 h 6891130"/>
              <a:gd name="connsiteX0" fmla="*/ 6759 w 7147222"/>
              <a:gd name="connsiteY0" fmla="*/ 6891130 h 6891130"/>
              <a:gd name="connsiteX1" fmla="*/ 0 w 7147222"/>
              <a:gd name="connsiteY1" fmla="*/ 3191233 h 6891130"/>
              <a:gd name="connsiteX2" fmla="*/ 3141604 w 7147222"/>
              <a:gd name="connsiteY2" fmla="*/ 6498 h 6891130"/>
              <a:gd name="connsiteX3" fmla="*/ 7147222 w 7147222"/>
              <a:gd name="connsiteY3" fmla="*/ 0 h 6891130"/>
              <a:gd name="connsiteX4" fmla="*/ 7067108 w 7147222"/>
              <a:gd name="connsiteY4" fmla="*/ 3466213 h 6891130"/>
              <a:gd name="connsiteX5" fmla="*/ 3638595 w 7147222"/>
              <a:gd name="connsiteY5" fmla="*/ 6879021 h 6891130"/>
              <a:gd name="connsiteX6" fmla="*/ 6759 w 7147222"/>
              <a:gd name="connsiteY6" fmla="*/ 6891130 h 6891130"/>
              <a:gd name="connsiteX0" fmla="*/ 6759 w 7083427"/>
              <a:gd name="connsiteY0" fmla="*/ 6884632 h 6884632"/>
              <a:gd name="connsiteX1" fmla="*/ 0 w 7083427"/>
              <a:gd name="connsiteY1" fmla="*/ 3184735 h 6884632"/>
              <a:gd name="connsiteX2" fmla="*/ 3141604 w 7083427"/>
              <a:gd name="connsiteY2" fmla="*/ 0 h 6884632"/>
              <a:gd name="connsiteX3" fmla="*/ 7083427 w 7083427"/>
              <a:gd name="connsiteY3" fmla="*/ 14767 h 6884632"/>
              <a:gd name="connsiteX4" fmla="*/ 7067108 w 7083427"/>
              <a:gd name="connsiteY4" fmla="*/ 3459715 h 6884632"/>
              <a:gd name="connsiteX5" fmla="*/ 3638595 w 7083427"/>
              <a:gd name="connsiteY5" fmla="*/ 6872523 h 6884632"/>
              <a:gd name="connsiteX6" fmla="*/ 6759 w 7083427"/>
              <a:gd name="connsiteY6" fmla="*/ 6884632 h 68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3427" h="6884632">
                <a:moveTo>
                  <a:pt x="6759" y="6884632"/>
                </a:moveTo>
                <a:lnTo>
                  <a:pt x="0" y="3184735"/>
                </a:lnTo>
                <a:lnTo>
                  <a:pt x="3141604" y="0"/>
                </a:lnTo>
                <a:lnTo>
                  <a:pt x="7083427" y="14767"/>
                </a:lnTo>
                <a:cubicBezTo>
                  <a:pt x="7077987" y="1163083"/>
                  <a:pt x="7072548" y="2311399"/>
                  <a:pt x="7067108" y="3459715"/>
                </a:cubicBezTo>
                <a:lnTo>
                  <a:pt x="3638595" y="6872523"/>
                </a:lnTo>
                <a:lnTo>
                  <a:pt x="6759" y="688463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986A3E3E-ED33-C94D-99ED-D000FAB19638}"/>
              </a:ext>
            </a:extLst>
          </p:cNvPr>
          <p:cNvSpPr/>
          <p:nvPr/>
        </p:nvSpPr>
        <p:spPr>
          <a:xfrm flipH="1">
            <a:off x="10026868" y="4692868"/>
            <a:ext cx="2165132" cy="2165132"/>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5A9B4A-FDAB-424B-9872-7DEFCF0E62A7}"/>
              </a:ext>
            </a:extLst>
          </p:cNvPr>
          <p:cNvSpPr txBox="1"/>
          <p:nvPr/>
        </p:nvSpPr>
        <p:spPr>
          <a:xfrm>
            <a:off x="568213" y="866512"/>
            <a:ext cx="4858896" cy="2062103"/>
          </a:xfrm>
          <a:prstGeom prst="rect">
            <a:avLst/>
          </a:prstGeom>
          <a:noFill/>
        </p:spPr>
        <p:txBody>
          <a:bodyPr wrap="square" rtlCol="0">
            <a:spAutoFit/>
          </a:bodyPr>
          <a:lstStyle/>
          <a:p>
            <a:pPr algn="r"/>
            <a:r>
              <a:rPr lang="en-US" sz="4800" b="1" dirty="0">
                <a:solidFill>
                  <a:srgbClr val="333333"/>
                </a:solidFill>
                <a:latin typeface="Arial" panose="020B0604020202020204" pitchFamily="34" charset="0"/>
                <a:cs typeface="Arial" panose="020B0604020202020204" pitchFamily="34" charset="0"/>
              </a:rPr>
              <a:t>The</a:t>
            </a:r>
            <a:r>
              <a:rPr lang="en-US" sz="4800" b="1" dirty="0">
                <a:solidFill>
                  <a:schemeClr val="accent2"/>
                </a:solidFill>
                <a:latin typeface="Arial" panose="020B0604020202020204" pitchFamily="34" charset="0"/>
                <a:cs typeface="Arial" panose="020B0604020202020204" pitchFamily="34" charset="0"/>
              </a:rPr>
              <a:t> </a:t>
            </a:r>
            <a:r>
              <a:rPr lang="en-US" sz="8000" b="1" dirty="0">
                <a:solidFill>
                  <a:schemeClr val="accent2"/>
                </a:solidFill>
                <a:latin typeface="Arial" panose="020B0604020202020204" pitchFamily="34" charset="0"/>
                <a:cs typeface="Arial" panose="020B0604020202020204" pitchFamily="34" charset="0"/>
              </a:rPr>
              <a:t>4 </a:t>
            </a:r>
            <a:r>
              <a:rPr lang="en-US" sz="4800" b="1" dirty="0">
                <a:solidFill>
                  <a:srgbClr val="333333"/>
                </a:solidFill>
                <a:latin typeface="Arial" panose="020B0604020202020204" pitchFamily="34" charset="0"/>
                <a:cs typeface="Arial" panose="020B0604020202020204" pitchFamily="34" charset="0"/>
              </a:rPr>
              <a:t>objectives</a:t>
            </a:r>
          </a:p>
        </p:txBody>
      </p:sp>
      <p:sp>
        <p:nvSpPr>
          <p:cNvPr id="10" name="TextBox 9">
            <a:extLst>
              <a:ext uri="{FF2B5EF4-FFF2-40B4-BE49-F238E27FC236}">
                <a16:creationId xmlns:a16="http://schemas.microsoft.com/office/drawing/2014/main" id="{73A3E725-0B9E-E949-B174-7F6B11E46B11}"/>
              </a:ext>
            </a:extLst>
          </p:cNvPr>
          <p:cNvSpPr txBox="1"/>
          <p:nvPr/>
        </p:nvSpPr>
        <p:spPr>
          <a:xfrm>
            <a:off x="5588900" y="3302682"/>
            <a:ext cx="3957642" cy="2246769"/>
          </a:xfrm>
          <a:prstGeom prst="rect">
            <a:avLst/>
          </a:prstGeom>
          <a:noFill/>
        </p:spPr>
        <p:txBody>
          <a:bodyPr wrap="square" rtlCol="0">
            <a:spAutoFit/>
          </a:bodyPr>
          <a:lstStyle/>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Interrogate reality</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Provoke learning</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Tackle tough challenges</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Enrich relationships</a:t>
            </a:r>
          </a:p>
        </p:txBody>
      </p:sp>
    </p:spTree>
    <p:extLst>
      <p:ext uri="{BB962C8B-B14F-4D97-AF65-F5344CB8AC3E}">
        <p14:creationId xmlns:p14="http://schemas.microsoft.com/office/powerpoint/2010/main" val="373884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16191C-3D79-4CD0-8C62-1D1214790B75}"/>
              </a:ext>
            </a:extLst>
          </p:cNvPr>
          <p:cNvSpPr txBox="1"/>
          <p:nvPr/>
        </p:nvSpPr>
        <p:spPr>
          <a:xfrm>
            <a:off x="924485" y="2143306"/>
            <a:ext cx="10407583" cy="1938992"/>
          </a:xfrm>
          <a:prstGeom prst="rect">
            <a:avLst/>
          </a:prstGeom>
          <a:noFill/>
        </p:spPr>
        <p:txBody>
          <a:bodyPr wrap="square" rtlCol="0">
            <a:spAutoFit/>
          </a:bodyPr>
          <a:lstStyle/>
          <a:p>
            <a:pPr marL="514350" indent="-514350">
              <a:buFont typeface="+mj-lt"/>
              <a:buAutoNum type="arabicPeriod"/>
            </a:pPr>
            <a:r>
              <a:rPr lang="en-US" sz="2400" dirty="0">
                <a:solidFill>
                  <a:srgbClr val="333333"/>
                </a:solidFill>
                <a:latin typeface="Arial" panose="020B0604020202020204" pitchFamily="34" charset="0"/>
                <a:cs typeface="Arial" panose="020B0604020202020204" pitchFamily="34" charset="0"/>
              </a:rPr>
              <a:t>Our careers, our companies, our relationships, and our lives succeed or fail, </a:t>
            </a:r>
            <a:r>
              <a:rPr lang="en-US" sz="2400" b="1" i="1" dirty="0">
                <a:solidFill>
                  <a:srgbClr val="EE7632"/>
                </a:solidFill>
                <a:latin typeface="Arial" panose="020B0604020202020204" pitchFamily="34" charset="0"/>
                <a:cs typeface="Arial" panose="020B0604020202020204" pitchFamily="34" charset="0"/>
              </a:rPr>
              <a:t>gradually then suddenly</a:t>
            </a:r>
            <a:r>
              <a:rPr lang="en-US" sz="2400" dirty="0">
                <a:solidFill>
                  <a:srgbClr val="333333"/>
                </a:solidFill>
                <a:latin typeface="Arial" panose="020B0604020202020204" pitchFamily="34" charset="0"/>
                <a:cs typeface="Arial" panose="020B0604020202020204" pitchFamily="34" charset="0"/>
              </a:rPr>
              <a:t>, one conversation at a time.</a:t>
            </a:r>
          </a:p>
          <a:p>
            <a:pPr marL="514350" indent="-514350">
              <a:buFont typeface="+mj-lt"/>
              <a:buAutoNum type="arabicPeriod"/>
            </a:pPr>
            <a:r>
              <a:rPr lang="en-US" sz="2400" dirty="0">
                <a:solidFill>
                  <a:srgbClr val="333333"/>
                </a:solidFill>
                <a:latin typeface="Arial" panose="020B0604020202020204" pitchFamily="34" charset="0"/>
                <a:cs typeface="Arial" panose="020B0604020202020204" pitchFamily="34" charset="0"/>
              </a:rPr>
              <a:t>The conversation </a:t>
            </a:r>
            <a:r>
              <a:rPr lang="en-US" sz="2400" b="1" i="1" dirty="0">
                <a:solidFill>
                  <a:srgbClr val="EE7632"/>
                </a:solidFill>
                <a:latin typeface="Arial" panose="020B0604020202020204" pitchFamily="34" charset="0"/>
                <a:cs typeface="Arial" panose="020B0604020202020204" pitchFamily="34" charset="0"/>
              </a:rPr>
              <a:t>is</a:t>
            </a:r>
            <a:r>
              <a:rPr lang="en-US" sz="2400" dirty="0">
                <a:solidFill>
                  <a:srgbClr val="333333"/>
                </a:solidFill>
                <a:latin typeface="Arial" panose="020B0604020202020204" pitchFamily="34" charset="0"/>
                <a:cs typeface="Arial" panose="020B0604020202020204" pitchFamily="34" charset="0"/>
              </a:rPr>
              <a:t> the relationship.</a:t>
            </a:r>
          </a:p>
          <a:p>
            <a:pPr marL="514350" indent="-514350">
              <a:buFont typeface="+mj-lt"/>
              <a:buAutoNum type="arabicPeriod"/>
            </a:pPr>
            <a:r>
              <a:rPr lang="en-US" sz="2400" dirty="0">
                <a:solidFill>
                  <a:srgbClr val="333333"/>
                </a:solidFill>
                <a:latin typeface="Arial" panose="020B0604020202020204" pitchFamily="34" charset="0"/>
                <a:cs typeface="Arial" panose="020B0604020202020204" pitchFamily="34" charset="0"/>
              </a:rPr>
              <a:t>All conversations are </a:t>
            </a:r>
            <a:r>
              <a:rPr lang="en-US" sz="2400" b="1" i="1" dirty="0">
                <a:solidFill>
                  <a:srgbClr val="EE7632"/>
                </a:solidFill>
                <a:latin typeface="Arial" panose="020B0604020202020204" pitchFamily="34" charset="0"/>
                <a:cs typeface="Arial" panose="020B0604020202020204" pitchFamily="34" charset="0"/>
              </a:rPr>
              <a:t>with myself</a:t>
            </a:r>
            <a:r>
              <a:rPr lang="en-US" sz="2400" i="1" dirty="0">
                <a:solidFill>
                  <a:srgbClr val="333333"/>
                </a:solidFill>
                <a:latin typeface="Arial" panose="020B0604020202020204" pitchFamily="34" charset="0"/>
                <a:cs typeface="Arial" panose="020B0604020202020204" pitchFamily="34" charset="0"/>
              </a:rPr>
              <a:t> </a:t>
            </a:r>
            <a:r>
              <a:rPr lang="en-US" sz="2400" dirty="0">
                <a:solidFill>
                  <a:srgbClr val="333333"/>
                </a:solidFill>
                <a:latin typeface="Arial" panose="020B0604020202020204" pitchFamily="34" charset="0"/>
                <a:cs typeface="Arial" panose="020B0604020202020204" pitchFamily="34" charset="0"/>
              </a:rPr>
              <a:t>and sometimes they involve other people.</a:t>
            </a:r>
          </a:p>
        </p:txBody>
      </p:sp>
      <p:sp>
        <p:nvSpPr>
          <p:cNvPr id="11" name="Right Triangle 10">
            <a:extLst>
              <a:ext uri="{FF2B5EF4-FFF2-40B4-BE49-F238E27FC236}">
                <a16:creationId xmlns:a16="http://schemas.microsoft.com/office/drawing/2014/main" id="{3B60CCEC-A7AA-9848-8983-189E195F5378}"/>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DC668EBC-4976-0B42-9326-BED1ACC7C984}"/>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471EE92-EC5E-8541-9747-FE84D85B5B9F}"/>
              </a:ext>
            </a:extLst>
          </p:cNvPr>
          <p:cNvSpPr txBox="1"/>
          <p:nvPr/>
        </p:nvSpPr>
        <p:spPr>
          <a:xfrm>
            <a:off x="2418994" y="656609"/>
            <a:ext cx="7636330"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3 Transformational Ideas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969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rallelogram 6">
            <a:extLst>
              <a:ext uri="{FF2B5EF4-FFF2-40B4-BE49-F238E27FC236}">
                <a16:creationId xmlns:a16="http://schemas.microsoft.com/office/drawing/2014/main" id="{76226881-C902-524F-B549-4D20E122A254}"/>
              </a:ext>
            </a:extLst>
          </p:cNvPr>
          <p:cNvSpPr/>
          <p:nvPr/>
        </p:nvSpPr>
        <p:spPr>
          <a:xfrm>
            <a:off x="-1056497" y="1"/>
            <a:ext cx="14328072" cy="6891130"/>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0 w 14668314"/>
              <a:gd name="connsiteY0" fmla="*/ 6891130 h 6891130"/>
              <a:gd name="connsiteX1" fmla="*/ 4139939 w 14668314"/>
              <a:gd name="connsiteY1" fmla="*/ 3191233 h 6891130"/>
              <a:gd name="connsiteX2" fmla="*/ 7281543 w 14668314"/>
              <a:gd name="connsiteY2" fmla="*/ 6498 h 6891130"/>
              <a:gd name="connsiteX3" fmla="*/ 14668314 w 14668314"/>
              <a:gd name="connsiteY3" fmla="*/ 0 h 6891130"/>
              <a:gd name="connsiteX4" fmla="*/ 7778534 w 14668314"/>
              <a:gd name="connsiteY4" fmla="*/ 6879021 h 6891130"/>
              <a:gd name="connsiteX5" fmla="*/ 0 w 14668314"/>
              <a:gd name="connsiteY5" fmla="*/ 6891130 h 6891130"/>
              <a:gd name="connsiteX0" fmla="*/ 0 w 14668314"/>
              <a:gd name="connsiteY0" fmla="*/ 6891130 h 6891130"/>
              <a:gd name="connsiteX1" fmla="*/ 7281543 w 14668314"/>
              <a:gd name="connsiteY1" fmla="*/ 6498 h 6891130"/>
              <a:gd name="connsiteX2" fmla="*/ 14668314 w 14668314"/>
              <a:gd name="connsiteY2" fmla="*/ 0 h 6891130"/>
              <a:gd name="connsiteX3" fmla="*/ 7778534 w 14668314"/>
              <a:gd name="connsiteY3" fmla="*/ 6879021 h 6891130"/>
              <a:gd name="connsiteX4" fmla="*/ 0 w 14668314"/>
              <a:gd name="connsiteY4" fmla="*/ 6891130 h 6891130"/>
              <a:gd name="connsiteX0" fmla="*/ 0 w 14328072"/>
              <a:gd name="connsiteY0" fmla="*/ 6891130 h 6891130"/>
              <a:gd name="connsiteX1" fmla="*/ 6941301 w 14328072"/>
              <a:gd name="connsiteY1" fmla="*/ 6498 h 6891130"/>
              <a:gd name="connsiteX2" fmla="*/ 14328072 w 14328072"/>
              <a:gd name="connsiteY2" fmla="*/ 0 h 6891130"/>
              <a:gd name="connsiteX3" fmla="*/ 7438292 w 14328072"/>
              <a:gd name="connsiteY3" fmla="*/ 6879021 h 6891130"/>
              <a:gd name="connsiteX4" fmla="*/ 0 w 14328072"/>
              <a:gd name="connsiteY4" fmla="*/ 6891130 h 689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8072" h="6891130">
                <a:moveTo>
                  <a:pt x="0" y="6891130"/>
                </a:moveTo>
                <a:lnTo>
                  <a:pt x="6941301" y="6498"/>
                </a:lnTo>
                <a:lnTo>
                  <a:pt x="14328072" y="0"/>
                </a:lnTo>
                <a:lnTo>
                  <a:pt x="7438292" y="6879021"/>
                </a:lnTo>
                <a:lnTo>
                  <a:pt x="0" y="6891130"/>
                </a:lnTo>
                <a:close/>
              </a:path>
            </a:pathLst>
          </a:cu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6">
            <a:extLst>
              <a:ext uri="{FF2B5EF4-FFF2-40B4-BE49-F238E27FC236}">
                <a16:creationId xmlns:a16="http://schemas.microsoft.com/office/drawing/2014/main" id="{0610F089-F019-E74D-B604-6F101C01BA8D}"/>
              </a:ext>
            </a:extLst>
          </p:cNvPr>
          <p:cNvSpPr/>
          <p:nvPr/>
        </p:nvSpPr>
        <p:spPr>
          <a:xfrm>
            <a:off x="5108573" y="6499"/>
            <a:ext cx="7083427" cy="6884632"/>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7067108 w 10528375"/>
              <a:gd name="connsiteY4" fmla="*/ 3466213 h 6891130"/>
              <a:gd name="connsiteX5" fmla="*/ 3638595 w 10528375"/>
              <a:gd name="connsiteY5" fmla="*/ 6879021 h 6891130"/>
              <a:gd name="connsiteX6" fmla="*/ 6759 w 10528375"/>
              <a:gd name="connsiteY6" fmla="*/ 6891130 h 6891130"/>
              <a:gd name="connsiteX0" fmla="*/ 6759 w 7147222"/>
              <a:gd name="connsiteY0" fmla="*/ 6891130 h 6891130"/>
              <a:gd name="connsiteX1" fmla="*/ 0 w 7147222"/>
              <a:gd name="connsiteY1" fmla="*/ 3191233 h 6891130"/>
              <a:gd name="connsiteX2" fmla="*/ 3141604 w 7147222"/>
              <a:gd name="connsiteY2" fmla="*/ 6498 h 6891130"/>
              <a:gd name="connsiteX3" fmla="*/ 7147222 w 7147222"/>
              <a:gd name="connsiteY3" fmla="*/ 0 h 6891130"/>
              <a:gd name="connsiteX4" fmla="*/ 7067108 w 7147222"/>
              <a:gd name="connsiteY4" fmla="*/ 3466213 h 6891130"/>
              <a:gd name="connsiteX5" fmla="*/ 3638595 w 7147222"/>
              <a:gd name="connsiteY5" fmla="*/ 6879021 h 6891130"/>
              <a:gd name="connsiteX6" fmla="*/ 6759 w 7147222"/>
              <a:gd name="connsiteY6" fmla="*/ 6891130 h 6891130"/>
              <a:gd name="connsiteX0" fmla="*/ 6759 w 7083427"/>
              <a:gd name="connsiteY0" fmla="*/ 6884632 h 6884632"/>
              <a:gd name="connsiteX1" fmla="*/ 0 w 7083427"/>
              <a:gd name="connsiteY1" fmla="*/ 3184735 h 6884632"/>
              <a:gd name="connsiteX2" fmla="*/ 3141604 w 7083427"/>
              <a:gd name="connsiteY2" fmla="*/ 0 h 6884632"/>
              <a:gd name="connsiteX3" fmla="*/ 7083427 w 7083427"/>
              <a:gd name="connsiteY3" fmla="*/ 14767 h 6884632"/>
              <a:gd name="connsiteX4" fmla="*/ 7067108 w 7083427"/>
              <a:gd name="connsiteY4" fmla="*/ 3459715 h 6884632"/>
              <a:gd name="connsiteX5" fmla="*/ 3638595 w 7083427"/>
              <a:gd name="connsiteY5" fmla="*/ 6872523 h 6884632"/>
              <a:gd name="connsiteX6" fmla="*/ 6759 w 7083427"/>
              <a:gd name="connsiteY6" fmla="*/ 6884632 h 68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3427" h="6884632">
                <a:moveTo>
                  <a:pt x="6759" y="6884632"/>
                </a:moveTo>
                <a:lnTo>
                  <a:pt x="0" y="3184735"/>
                </a:lnTo>
                <a:lnTo>
                  <a:pt x="3141604" y="0"/>
                </a:lnTo>
                <a:lnTo>
                  <a:pt x="7083427" y="14767"/>
                </a:lnTo>
                <a:cubicBezTo>
                  <a:pt x="7077987" y="1163083"/>
                  <a:pt x="7072548" y="2311399"/>
                  <a:pt x="7067108" y="3459715"/>
                </a:cubicBezTo>
                <a:lnTo>
                  <a:pt x="3638595" y="6872523"/>
                </a:lnTo>
                <a:lnTo>
                  <a:pt x="6759" y="688463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E2F647FC-F679-2A4B-BCD0-F44FBF74DFA7}"/>
              </a:ext>
            </a:extLst>
          </p:cNvPr>
          <p:cNvSpPr/>
          <p:nvPr/>
        </p:nvSpPr>
        <p:spPr>
          <a:xfrm flipH="1">
            <a:off x="10026868" y="4692868"/>
            <a:ext cx="2165132" cy="2165132"/>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F3DA508-E109-024C-9AE6-5B09B3AA87EF}"/>
              </a:ext>
            </a:extLst>
          </p:cNvPr>
          <p:cNvSpPr txBox="1"/>
          <p:nvPr/>
        </p:nvSpPr>
        <p:spPr>
          <a:xfrm>
            <a:off x="568213" y="866512"/>
            <a:ext cx="4858896" cy="2062103"/>
          </a:xfrm>
          <a:prstGeom prst="rect">
            <a:avLst/>
          </a:prstGeom>
          <a:noFill/>
        </p:spPr>
        <p:txBody>
          <a:bodyPr wrap="square" rtlCol="0">
            <a:spAutoFit/>
          </a:bodyPr>
          <a:lstStyle/>
          <a:p>
            <a:pPr algn="r"/>
            <a:r>
              <a:rPr lang="en-US" sz="4800" b="1" dirty="0">
                <a:solidFill>
                  <a:srgbClr val="333333"/>
                </a:solidFill>
                <a:latin typeface="Arial" panose="020B0604020202020204" pitchFamily="34" charset="0"/>
                <a:cs typeface="Arial" panose="020B0604020202020204" pitchFamily="34" charset="0"/>
              </a:rPr>
              <a:t>The</a:t>
            </a:r>
            <a:r>
              <a:rPr lang="en-US" sz="4800" b="1" dirty="0">
                <a:solidFill>
                  <a:schemeClr val="accent2"/>
                </a:solidFill>
                <a:latin typeface="Arial" panose="020B0604020202020204" pitchFamily="34" charset="0"/>
                <a:cs typeface="Arial" panose="020B0604020202020204" pitchFamily="34" charset="0"/>
              </a:rPr>
              <a:t> </a:t>
            </a:r>
            <a:r>
              <a:rPr lang="en-US" sz="8000" b="1" dirty="0">
                <a:solidFill>
                  <a:schemeClr val="accent2"/>
                </a:solidFill>
                <a:latin typeface="Arial" panose="020B0604020202020204" pitchFamily="34" charset="0"/>
                <a:cs typeface="Arial" panose="020B0604020202020204" pitchFamily="34" charset="0"/>
              </a:rPr>
              <a:t>7 </a:t>
            </a:r>
            <a:r>
              <a:rPr lang="en-US" sz="4800" b="1" dirty="0">
                <a:solidFill>
                  <a:srgbClr val="333333"/>
                </a:solidFill>
                <a:latin typeface="Arial" panose="020B0604020202020204" pitchFamily="34" charset="0"/>
                <a:cs typeface="Arial" panose="020B0604020202020204" pitchFamily="34" charset="0"/>
              </a:rPr>
              <a:t>principles</a:t>
            </a:r>
          </a:p>
        </p:txBody>
      </p:sp>
      <p:sp>
        <p:nvSpPr>
          <p:cNvPr id="14" name="TextBox 13">
            <a:extLst>
              <a:ext uri="{FF2B5EF4-FFF2-40B4-BE49-F238E27FC236}">
                <a16:creationId xmlns:a16="http://schemas.microsoft.com/office/drawing/2014/main" id="{86D8917D-FC3F-9842-8810-7010D924CE36}"/>
              </a:ext>
            </a:extLst>
          </p:cNvPr>
          <p:cNvSpPr txBox="1"/>
          <p:nvPr/>
        </p:nvSpPr>
        <p:spPr>
          <a:xfrm>
            <a:off x="5588899" y="2774044"/>
            <a:ext cx="5141013" cy="3170099"/>
          </a:xfrm>
          <a:prstGeom prst="rect">
            <a:avLst/>
          </a:prstGeom>
          <a:noFill/>
        </p:spPr>
        <p:txBody>
          <a:bodyPr wrap="square" rtlCol="0">
            <a:spAutoFit/>
          </a:bodyPr>
          <a:lstStyle/>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Master the courage to interrogate reality</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Come out from behind yourself, into the conversation and make it real</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Be here, prepare to be nowhere else</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Tackle your toughest challenge</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Obey your instincts</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Take responsibility for your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emotional wake</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Let silence do the heavy lifting</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129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2555C460-FBE9-8545-A8CE-10EFB922ABEE}"/>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EE9DF79B-3C76-E645-A0DB-8FDA046107BA}"/>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F4EDD9-DCAA-4DF6-A88D-9E612FC4836B}"/>
              </a:ext>
            </a:extLst>
          </p:cNvPr>
          <p:cNvSpPr txBox="1"/>
          <p:nvPr/>
        </p:nvSpPr>
        <p:spPr>
          <a:xfrm>
            <a:off x="1675373" y="2459504"/>
            <a:ext cx="9067240" cy="1938992"/>
          </a:xfrm>
          <a:prstGeom prst="rect">
            <a:avLst/>
          </a:prstGeom>
          <a:noFill/>
        </p:spPr>
        <p:txBody>
          <a:bodyPr wrap="square" rtlCol="0">
            <a:spAutoFit/>
          </a:bodyPr>
          <a:lstStyle/>
          <a:p>
            <a:pPr algn="ctr"/>
            <a:r>
              <a:rPr lang="en-US" sz="4000" dirty="0">
                <a:solidFill>
                  <a:srgbClr val="333333"/>
                </a:solidFill>
                <a:latin typeface="Arial" panose="020B0604020202020204" pitchFamily="34" charset="0"/>
                <a:cs typeface="Arial" panose="020B0604020202020204" pitchFamily="34" charset="0"/>
              </a:rPr>
              <a:t>Share an example of how you’ve used any of the Fierce Concepts on your team and what was the outcome.</a:t>
            </a:r>
          </a:p>
        </p:txBody>
      </p:sp>
      <p:sp>
        <p:nvSpPr>
          <p:cNvPr id="2" name="TextBox 1">
            <a:extLst>
              <a:ext uri="{FF2B5EF4-FFF2-40B4-BE49-F238E27FC236}">
                <a16:creationId xmlns:a16="http://schemas.microsoft.com/office/drawing/2014/main" id="{A8602F5D-A2CD-4FCE-9965-A1E3BCF484E2}"/>
              </a:ext>
            </a:extLst>
          </p:cNvPr>
          <p:cNvSpPr txBox="1"/>
          <p:nvPr/>
        </p:nvSpPr>
        <p:spPr>
          <a:xfrm>
            <a:off x="2996184" y="654345"/>
            <a:ext cx="619963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Breakout Group #1 </a:t>
            </a:r>
          </a:p>
        </p:txBody>
      </p:sp>
    </p:spTree>
    <p:extLst>
      <p:ext uri="{BB962C8B-B14F-4D97-AF65-F5344CB8AC3E}">
        <p14:creationId xmlns:p14="http://schemas.microsoft.com/office/powerpoint/2010/main" val="119958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F4EDD9-DCAA-4DF6-A88D-9E612FC4836B}"/>
              </a:ext>
            </a:extLst>
          </p:cNvPr>
          <p:cNvSpPr txBox="1"/>
          <p:nvPr/>
        </p:nvSpPr>
        <p:spPr>
          <a:xfrm>
            <a:off x="2133598" y="2347760"/>
            <a:ext cx="8404453" cy="2554545"/>
          </a:xfrm>
          <a:prstGeom prst="rect">
            <a:avLst/>
          </a:prstGeom>
          <a:noFill/>
        </p:spPr>
        <p:txBody>
          <a:bodyPr wrap="square" rtlCol="0">
            <a:spAutoFit/>
          </a:bodyPr>
          <a:lstStyle/>
          <a:p>
            <a:pPr algn="ctr"/>
            <a:r>
              <a:rPr lang="en-US" sz="4000" dirty="0">
                <a:solidFill>
                  <a:srgbClr val="333333"/>
                </a:solidFill>
                <a:latin typeface="Arial" panose="020B0604020202020204" pitchFamily="34" charset="0"/>
                <a:cs typeface="Arial" panose="020B0604020202020204" pitchFamily="34" charset="0"/>
              </a:rPr>
              <a:t>What is something you’ve started, stopped, or continued doing on your teams in relation to the Fierce concepts?</a:t>
            </a:r>
          </a:p>
        </p:txBody>
      </p:sp>
      <p:sp>
        <p:nvSpPr>
          <p:cNvPr id="6" name="Right Triangle 5">
            <a:extLst>
              <a:ext uri="{FF2B5EF4-FFF2-40B4-BE49-F238E27FC236}">
                <a16:creationId xmlns:a16="http://schemas.microsoft.com/office/drawing/2014/main" id="{0994A30E-76B5-0743-87E2-7078D6DDBE06}"/>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025D7377-B3D6-F840-B306-07A9050ABABC}"/>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B6D2BE0-C206-0C4D-AE66-4E867233589D}"/>
              </a:ext>
            </a:extLst>
          </p:cNvPr>
          <p:cNvSpPr txBox="1"/>
          <p:nvPr/>
        </p:nvSpPr>
        <p:spPr>
          <a:xfrm>
            <a:off x="2996184" y="654345"/>
            <a:ext cx="619963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Large Group</a:t>
            </a:r>
          </a:p>
        </p:txBody>
      </p:sp>
    </p:spTree>
    <p:extLst>
      <p:ext uri="{BB962C8B-B14F-4D97-AF65-F5344CB8AC3E}">
        <p14:creationId xmlns:p14="http://schemas.microsoft.com/office/powerpoint/2010/main" val="4066449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F4EDD9-DCAA-4DF6-A88D-9E612FC4836B}"/>
              </a:ext>
            </a:extLst>
          </p:cNvPr>
          <p:cNvSpPr txBox="1"/>
          <p:nvPr/>
        </p:nvSpPr>
        <p:spPr>
          <a:xfrm>
            <a:off x="1224923" y="2259431"/>
            <a:ext cx="10183305" cy="2554545"/>
          </a:xfrm>
          <a:prstGeom prst="rect">
            <a:avLst/>
          </a:prstGeom>
          <a:noFill/>
        </p:spPr>
        <p:txBody>
          <a:bodyPr wrap="square" rtlCol="0">
            <a:spAutoFit/>
          </a:bodyPr>
          <a:lstStyle/>
          <a:p>
            <a:pPr marL="457200" indent="-457200">
              <a:buFont typeface="+mj-lt"/>
              <a:buAutoNum type="arabicPeriod"/>
            </a:pPr>
            <a:r>
              <a:rPr lang="en-US" sz="4000" dirty="0">
                <a:solidFill>
                  <a:srgbClr val="333333"/>
                </a:solidFill>
                <a:latin typeface="Arial" panose="020B0604020202020204" pitchFamily="34" charset="0"/>
                <a:cs typeface="Arial" panose="020B0604020202020204" pitchFamily="34" charset="0"/>
              </a:rPr>
              <a:t>What are your team's greatest </a:t>
            </a:r>
            <a:r>
              <a:rPr lang="en-US" sz="4000" dirty="0" err="1">
                <a:solidFill>
                  <a:srgbClr val="333333"/>
                </a:solidFill>
                <a:latin typeface="Arial" panose="020B0604020202020204" pitchFamily="34" charset="0"/>
                <a:cs typeface="Arial" panose="020B0604020202020204" pitchFamily="34" charset="0"/>
              </a:rPr>
              <a:t>painpoints</a:t>
            </a:r>
            <a:r>
              <a:rPr lang="en-US" sz="4000" dirty="0">
                <a:solidFill>
                  <a:srgbClr val="333333"/>
                </a:solidFill>
                <a:latin typeface="Arial" panose="020B0604020202020204" pitchFamily="34" charset="0"/>
                <a:cs typeface="Arial" panose="020B0604020202020204" pitchFamily="34" charset="0"/>
              </a:rPr>
              <a:t>?</a:t>
            </a:r>
          </a:p>
          <a:p>
            <a:pPr marL="457200" indent="-457200">
              <a:buFont typeface="+mj-lt"/>
              <a:buAutoNum type="arabicPeriod"/>
            </a:pPr>
            <a:endParaRPr lang="en-US" sz="4000" dirty="0">
              <a:solidFill>
                <a:srgbClr val="333333"/>
              </a:solidFill>
              <a:latin typeface="Arial" panose="020B0604020202020204" pitchFamily="34" charset="0"/>
              <a:cs typeface="Arial" panose="020B0604020202020204" pitchFamily="34" charset="0"/>
            </a:endParaRPr>
          </a:p>
          <a:p>
            <a:pPr marL="457200" indent="-457200">
              <a:buFont typeface="+mj-lt"/>
              <a:buAutoNum type="arabicPeriod"/>
            </a:pPr>
            <a:r>
              <a:rPr lang="en-US" sz="4000" dirty="0">
                <a:solidFill>
                  <a:srgbClr val="333333"/>
                </a:solidFill>
                <a:latin typeface="Arial" panose="020B0604020202020204" pitchFamily="34" charset="0"/>
                <a:cs typeface="Arial" panose="020B0604020202020204" pitchFamily="34" charset="0"/>
              </a:rPr>
              <a:t>How might some of the Fierce teachings help with those </a:t>
            </a:r>
            <a:r>
              <a:rPr lang="en-US" sz="4000" dirty="0" err="1">
                <a:solidFill>
                  <a:srgbClr val="333333"/>
                </a:solidFill>
                <a:latin typeface="Arial" panose="020B0604020202020204" pitchFamily="34" charset="0"/>
                <a:cs typeface="Arial" panose="020B0604020202020204" pitchFamily="34" charset="0"/>
              </a:rPr>
              <a:t>painpoints</a:t>
            </a:r>
            <a:r>
              <a:rPr lang="en-US" sz="4000" dirty="0">
                <a:solidFill>
                  <a:srgbClr val="333333"/>
                </a:solidFill>
                <a:latin typeface="Arial" panose="020B0604020202020204" pitchFamily="34" charset="0"/>
                <a:cs typeface="Arial" panose="020B0604020202020204" pitchFamily="34" charset="0"/>
              </a:rPr>
              <a:t>?</a:t>
            </a:r>
          </a:p>
        </p:txBody>
      </p:sp>
      <p:sp>
        <p:nvSpPr>
          <p:cNvPr id="6" name="Right Triangle 5">
            <a:extLst>
              <a:ext uri="{FF2B5EF4-FFF2-40B4-BE49-F238E27FC236}">
                <a16:creationId xmlns:a16="http://schemas.microsoft.com/office/drawing/2014/main" id="{244F7BD1-DD00-9543-BA0B-D6EF44C28954}"/>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505738B-693F-DB4F-B96D-91E180F789E2}"/>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5F156ED-7DF7-034F-A132-B55F33987D0C}"/>
              </a:ext>
            </a:extLst>
          </p:cNvPr>
          <p:cNvSpPr txBox="1"/>
          <p:nvPr/>
        </p:nvSpPr>
        <p:spPr>
          <a:xfrm>
            <a:off x="2996184" y="654345"/>
            <a:ext cx="619963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Breakout Group #2 </a:t>
            </a:r>
          </a:p>
        </p:txBody>
      </p:sp>
    </p:spTree>
    <p:extLst>
      <p:ext uri="{BB962C8B-B14F-4D97-AF65-F5344CB8AC3E}">
        <p14:creationId xmlns:p14="http://schemas.microsoft.com/office/powerpoint/2010/main" val="1014135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b6ac5bfd-a5e3-460b-aad2-63cbfe79166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40B819D644BB47B2F0CF0A25679CBC" ma:contentTypeVersion="13" ma:contentTypeDescription="Create a new document." ma:contentTypeScope="" ma:versionID="ced04975e608c97f4099961c646d568c">
  <xsd:schema xmlns:xsd="http://www.w3.org/2001/XMLSchema" xmlns:xs="http://www.w3.org/2001/XMLSchema" xmlns:p="http://schemas.microsoft.com/office/2006/metadata/properties" xmlns:ns2="b6ac5bfd-a5e3-460b-aad2-63cbfe79166d" xmlns:ns3="e2c56ded-1b31-42c6-bf06-39918b928ad5" targetNamespace="http://schemas.microsoft.com/office/2006/metadata/properties" ma:root="true" ma:fieldsID="b9e7aedb2f85c54580a8d4f2e6c916ed" ns2:_="" ns3:_="">
    <xsd:import namespace="b6ac5bfd-a5e3-460b-aad2-63cbfe79166d"/>
    <xsd:import namespace="e2c56ded-1b31-42c6-bf06-39918b928a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ac5bfd-a5e3-460b-aad2-63cbfe7916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Date" ma:index="20"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2c56ded-1b31-42c6-bf06-39918b928ad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0C1C01-02BE-4E2F-BC19-E5F3ED9D0AE4}">
  <ds:schemaRefs>
    <ds:schemaRef ds:uri="b6ac5bfd-a5e3-460b-aad2-63cbfe79166d"/>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dcmitype/"/>
    <ds:schemaRef ds:uri="http://purl.org/dc/terms/"/>
    <ds:schemaRef ds:uri="http://www.w3.org/XML/1998/namespace"/>
    <ds:schemaRef ds:uri="http://schemas.openxmlformats.org/package/2006/metadata/core-properties"/>
    <ds:schemaRef ds:uri="e2c56ded-1b31-42c6-bf06-39918b928ad5"/>
  </ds:schemaRefs>
</ds:datastoreItem>
</file>

<file path=customXml/itemProps2.xml><?xml version="1.0" encoding="utf-8"?>
<ds:datastoreItem xmlns:ds="http://schemas.openxmlformats.org/officeDocument/2006/customXml" ds:itemID="{1B6928A3-3C03-4DD7-92C8-5DC400D12B36}">
  <ds:schemaRefs>
    <ds:schemaRef ds:uri="b6ac5bfd-a5e3-460b-aad2-63cbfe79166d"/>
    <ds:schemaRef ds:uri="e2c56ded-1b31-42c6-bf06-39918b928a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FBE97A5-F448-4F93-BB49-3FB1175439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183</TotalTime>
  <Words>647</Words>
  <Application>Microsoft Office PowerPoint</Application>
  <PresentationFormat>Widescreen</PresentationFormat>
  <Paragraphs>94</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Steinlein</dc:creator>
  <cp:lastModifiedBy>Ellen Steinlein</cp:lastModifiedBy>
  <cp:revision>13</cp:revision>
  <dcterms:created xsi:type="dcterms:W3CDTF">2021-04-15T14:47:05Z</dcterms:created>
  <dcterms:modified xsi:type="dcterms:W3CDTF">2021-10-26T19:48:08Z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0x0101007440B819D644BB47B2F0CF0A25679CBC</vt:lpwstr>
  </property>
</Properties>
</file>